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62" r:id="rId4"/>
    <p:sldId id="258" r:id="rId5"/>
    <p:sldId id="337" r:id="rId6"/>
    <p:sldId id="333" r:id="rId7"/>
    <p:sldId id="319" r:id="rId8"/>
    <p:sldId id="269" r:id="rId9"/>
    <p:sldId id="335" r:id="rId10"/>
    <p:sldId id="331" r:id="rId11"/>
    <p:sldId id="338" r:id="rId12"/>
    <p:sldId id="280" r:id="rId13"/>
    <p:sldId id="282" r:id="rId14"/>
    <p:sldId id="314" r:id="rId15"/>
    <p:sldId id="283" r:id="rId16"/>
    <p:sldId id="341" r:id="rId17"/>
    <p:sldId id="316" r:id="rId18"/>
    <p:sldId id="329" r:id="rId19"/>
    <p:sldId id="342" r:id="rId20"/>
    <p:sldId id="300" r:id="rId21"/>
    <p:sldId id="326" r:id="rId22"/>
    <p:sldId id="268" r:id="rId23"/>
    <p:sldId id="263" r:id="rId24"/>
    <p:sldId id="340" r:id="rId25"/>
    <p:sldId id="266" r:id="rId26"/>
    <p:sldId id="339" r:id="rId27"/>
    <p:sldId id="321" r:id="rId28"/>
    <p:sldId id="322" r:id="rId29"/>
    <p:sldId id="323" r:id="rId30"/>
    <p:sldId id="324"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78419" autoAdjust="0"/>
  </p:normalViewPr>
  <p:slideViewPr>
    <p:cSldViewPr snapToGrid="0" snapToObjects="1" showGuides="1">
      <p:cViewPr varScale="1">
        <p:scale>
          <a:sx n="51" d="100"/>
          <a:sy n="51" d="100"/>
        </p:scale>
        <p:origin x="154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435A8-EE86-4BF5-898E-19EBE04A1B5A}" type="doc">
      <dgm:prSet loTypeId="urn:microsoft.com/office/officeart/2005/8/layout/target1" loCatId="relationship" qsTypeId="urn:microsoft.com/office/officeart/2005/8/quickstyle/3d4" qsCatId="3D" csTypeId="urn:microsoft.com/office/officeart/2005/8/colors/colorful5" csCatId="colorful" phldr="1"/>
      <dgm:spPr/>
    </dgm:pt>
    <dgm:pt modelId="{D1171766-8E95-4FBA-8C76-E8783FAB56DD}">
      <dgm:prSet phldrT="[Text]"/>
      <dgm:spPr/>
      <dgm:t>
        <a:bodyPr/>
        <a:lstStyle/>
        <a:p>
          <a:r>
            <a:rPr lang="en-US" b="1" dirty="0">
              <a:latin typeface="+mn-lt"/>
            </a:rPr>
            <a:t>Sex-Based Harassment</a:t>
          </a:r>
        </a:p>
      </dgm:t>
    </dgm:pt>
    <dgm:pt modelId="{B65D83CD-8579-4D6C-AADC-6644A8E1DE75}" type="parTrans" cxnId="{5CF18510-1A30-43E3-96E3-65E1FF68F4D9}">
      <dgm:prSet/>
      <dgm:spPr/>
      <dgm:t>
        <a:bodyPr/>
        <a:lstStyle/>
        <a:p>
          <a:endParaRPr lang="en-US" b="1">
            <a:latin typeface="+mn-lt"/>
          </a:endParaRPr>
        </a:p>
      </dgm:t>
    </dgm:pt>
    <dgm:pt modelId="{C0AB5A6A-9A32-4795-AE98-6DC27256FCE0}" type="sibTrans" cxnId="{5CF18510-1A30-43E3-96E3-65E1FF68F4D9}">
      <dgm:prSet/>
      <dgm:spPr/>
      <dgm:t>
        <a:bodyPr/>
        <a:lstStyle/>
        <a:p>
          <a:endParaRPr lang="en-US" b="1">
            <a:latin typeface="+mn-lt"/>
          </a:endParaRPr>
        </a:p>
      </dgm:t>
    </dgm:pt>
    <dgm:pt modelId="{310B8BFB-D7DF-4C78-A4C5-16AC76B99F35}">
      <dgm:prSet phldrT="[Text]"/>
      <dgm:spPr/>
      <dgm:t>
        <a:bodyPr/>
        <a:lstStyle/>
        <a:p>
          <a:r>
            <a:rPr lang="en-US" b="1" dirty="0">
              <a:latin typeface="+mn-lt"/>
            </a:rPr>
            <a:t>Sex Discrimination</a:t>
          </a:r>
        </a:p>
      </dgm:t>
    </dgm:pt>
    <dgm:pt modelId="{4124737C-A3C4-4E9B-BD88-7E6D1B2B92E0}" type="parTrans" cxnId="{7FCB5C1A-2896-4C93-9064-97B19B7A5877}">
      <dgm:prSet/>
      <dgm:spPr/>
      <dgm:t>
        <a:bodyPr/>
        <a:lstStyle/>
        <a:p>
          <a:endParaRPr lang="en-US" b="1">
            <a:latin typeface="+mn-lt"/>
          </a:endParaRPr>
        </a:p>
      </dgm:t>
    </dgm:pt>
    <dgm:pt modelId="{40773002-7174-4329-BEE3-2C8BEC2D33B6}" type="sibTrans" cxnId="{7FCB5C1A-2896-4C93-9064-97B19B7A5877}">
      <dgm:prSet/>
      <dgm:spPr/>
      <dgm:t>
        <a:bodyPr/>
        <a:lstStyle/>
        <a:p>
          <a:endParaRPr lang="en-US" b="1">
            <a:latin typeface="+mn-lt"/>
          </a:endParaRPr>
        </a:p>
      </dgm:t>
    </dgm:pt>
    <dgm:pt modelId="{413899EA-C063-4D4A-A7A5-D5EB0717D7E5}" type="pres">
      <dgm:prSet presAssocID="{A68435A8-EE86-4BF5-898E-19EBE04A1B5A}" presName="composite" presStyleCnt="0">
        <dgm:presLayoutVars>
          <dgm:chMax val="5"/>
          <dgm:dir/>
          <dgm:resizeHandles val="exact"/>
        </dgm:presLayoutVars>
      </dgm:prSet>
      <dgm:spPr/>
    </dgm:pt>
    <dgm:pt modelId="{8E7D3AE2-1EC1-46DC-BE3F-9738284EFABE}" type="pres">
      <dgm:prSet presAssocID="{D1171766-8E95-4FBA-8C76-E8783FAB56DD}" presName="circle1" presStyleLbl="lnNode1" presStyleIdx="0" presStyleCnt="2" custScaleX="155000" custScaleY="150000" custLinFactNeighborX="-67500" custLinFactNeighborY="10000"/>
      <dgm:spPr/>
    </dgm:pt>
    <dgm:pt modelId="{027340EA-D9FE-4748-8105-7273A6290CE4}" type="pres">
      <dgm:prSet presAssocID="{D1171766-8E95-4FBA-8C76-E8783FAB56DD}" presName="text1" presStyleLbl="revTx" presStyleIdx="0" presStyleCnt="2">
        <dgm:presLayoutVars>
          <dgm:bulletEnabled val="1"/>
        </dgm:presLayoutVars>
      </dgm:prSet>
      <dgm:spPr/>
    </dgm:pt>
    <dgm:pt modelId="{9010C2D6-5890-4E1F-A8EB-0F4F6643615A}" type="pres">
      <dgm:prSet presAssocID="{D1171766-8E95-4FBA-8C76-E8783FAB56DD}" presName="line1" presStyleLbl="callout" presStyleIdx="0" presStyleCnt="4"/>
      <dgm:spPr/>
    </dgm:pt>
    <dgm:pt modelId="{80A3C0BA-0BC5-46A8-A642-D8B2E0E9A76E}" type="pres">
      <dgm:prSet presAssocID="{D1171766-8E95-4FBA-8C76-E8783FAB56DD}" presName="d1" presStyleLbl="callout" presStyleIdx="1" presStyleCnt="4"/>
      <dgm:spPr/>
    </dgm:pt>
    <dgm:pt modelId="{AD50A318-A88E-4020-A50F-5766B50035E0}" type="pres">
      <dgm:prSet presAssocID="{310B8BFB-D7DF-4C78-A4C5-16AC76B99F35}" presName="circle2" presStyleLbl="lnNode1" presStyleIdx="1" presStyleCnt="2"/>
      <dgm:spPr/>
    </dgm:pt>
    <dgm:pt modelId="{5A75D4E2-C4AA-4913-A7EC-4AD5D4259CBF}" type="pres">
      <dgm:prSet presAssocID="{310B8BFB-D7DF-4C78-A4C5-16AC76B99F35}" presName="text2" presStyleLbl="revTx" presStyleIdx="1" presStyleCnt="2">
        <dgm:presLayoutVars>
          <dgm:bulletEnabled val="1"/>
        </dgm:presLayoutVars>
      </dgm:prSet>
      <dgm:spPr/>
    </dgm:pt>
    <dgm:pt modelId="{7A7D5B0F-A0C1-4E8B-A6FD-6CBBAB2503DD}" type="pres">
      <dgm:prSet presAssocID="{310B8BFB-D7DF-4C78-A4C5-16AC76B99F35}" presName="line2" presStyleLbl="callout" presStyleIdx="2" presStyleCnt="4"/>
      <dgm:spPr/>
    </dgm:pt>
    <dgm:pt modelId="{FADEA699-6CA7-4BCC-A5E3-C0286A2B5EED}" type="pres">
      <dgm:prSet presAssocID="{310B8BFB-D7DF-4C78-A4C5-16AC76B99F35}" presName="d2" presStyleLbl="callout" presStyleIdx="3" presStyleCnt="4"/>
      <dgm:spPr/>
    </dgm:pt>
  </dgm:ptLst>
  <dgm:cxnLst>
    <dgm:cxn modelId="{5CF18510-1A30-43E3-96E3-65E1FF68F4D9}" srcId="{A68435A8-EE86-4BF5-898E-19EBE04A1B5A}" destId="{D1171766-8E95-4FBA-8C76-E8783FAB56DD}" srcOrd="0" destOrd="0" parTransId="{B65D83CD-8579-4D6C-AADC-6644A8E1DE75}" sibTransId="{C0AB5A6A-9A32-4795-AE98-6DC27256FCE0}"/>
    <dgm:cxn modelId="{30BA9615-7EF3-450A-8790-AD438906E90A}" type="presOf" srcId="{310B8BFB-D7DF-4C78-A4C5-16AC76B99F35}" destId="{5A75D4E2-C4AA-4913-A7EC-4AD5D4259CBF}" srcOrd="0" destOrd="0" presId="urn:microsoft.com/office/officeart/2005/8/layout/target1"/>
    <dgm:cxn modelId="{7FCB5C1A-2896-4C93-9064-97B19B7A5877}" srcId="{A68435A8-EE86-4BF5-898E-19EBE04A1B5A}" destId="{310B8BFB-D7DF-4C78-A4C5-16AC76B99F35}" srcOrd="1" destOrd="0" parTransId="{4124737C-A3C4-4E9B-BD88-7E6D1B2B92E0}" sibTransId="{40773002-7174-4329-BEE3-2C8BEC2D33B6}"/>
    <dgm:cxn modelId="{317CAF1E-278C-4285-8A27-DC7BD553CCC3}" type="presOf" srcId="{A68435A8-EE86-4BF5-898E-19EBE04A1B5A}" destId="{413899EA-C063-4D4A-A7A5-D5EB0717D7E5}" srcOrd="0" destOrd="0" presId="urn:microsoft.com/office/officeart/2005/8/layout/target1"/>
    <dgm:cxn modelId="{3AE20859-FCDB-4915-B8A1-1D525FADA25B}" type="presOf" srcId="{D1171766-8E95-4FBA-8C76-E8783FAB56DD}" destId="{027340EA-D9FE-4748-8105-7273A6290CE4}" srcOrd="0" destOrd="0" presId="urn:microsoft.com/office/officeart/2005/8/layout/target1"/>
    <dgm:cxn modelId="{BAEDE6CF-421C-42AA-9166-C5AEC4701273}" type="presParOf" srcId="{413899EA-C063-4D4A-A7A5-D5EB0717D7E5}" destId="{8E7D3AE2-1EC1-46DC-BE3F-9738284EFABE}" srcOrd="0" destOrd="0" presId="urn:microsoft.com/office/officeart/2005/8/layout/target1"/>
    <dgm:cxn modelId="{34CD6436-034B-4D07-91A8-7C8DE4A7A0AB}" type="presParOf" srcId="{413899EA-C063-4D4A-A7A5-D5EB0717D7E5}" destId="{027340EA-D9FE-4748-8105-7273A6290CE4}" srcOrd="1" destOrd="0" presId="urn:microsoft.com/office/officeart/2005/8/layout/target1"/>
    <dgm:cxn modelId="{AF75FEAD-BD4B-4352-AAD2-918950F8FD48}" type="presParOf" srcId="{413899EA-C063-4D4A-A7A5-D5EB0717D7E5}" destId="{9010C2D6-5890-4E1F-A8EB-0F4F6643615A}" srcOrd="2" destOrd="0" presId="urn:microsoft.com/office/officeart/2005/8/layout/target1"/>
    <dgm:cxn modelId="{77B0628E-90D6-4FFD-826A-FD78CD380509}" type="presParOf" srcId="{413899EA-C063-4D4A-A7A5-D5EB0717D7E5}" destId="{80A3C0BA-0BC5-46A8-A642-D8B2E0E9A76E}" srcOrd="3" destOrd="0" presId="urn:microsoft.com/office/officeart/2005/8/layout/target1"/>
    <dgm:cxn modelId="{FCC16291-FE11-4A09-9E40-04A6461C89F9}" type="presParOf" srcId="{413899EA-C063-4D4A-A7A5-D5EB0717D7E5}" destId="{AD50A318-A88E-4020-A50F-5766B50035E0}" srcOrd="4" destOrd="0" presId="urn:microsoft.com/office/officeart/2005/8/layout/target1"/>
    <dgm:cxn modelId="{4317459E-4FC3-454E-BC26-453DB5F75EF0}" type="presParOf" srcId="{413899EA-C063-4D4A-A7A5-D5EB0717D7E5}" destId="{5A75D4E2-C4AA-4913-A7EC-4AD5D4259CBF}" srcOrd="5" destOrd="0" presId="urn:microsoft.com/office/officeart/2005/8/layout/target1"/>
    <dgm:cxn modelId="{C771B932-4E0D-4514-BC70-50E942278068}" type="presParOf" srcId="{413899EA-C063-4D4A-A7A5-D5EB0717D7E5}" destId="{7A7D5B0F-A0C1-4E8B-A6FD-6CBBAB2503DD}" srcOrd="6" destOrd="0" presId="urn:microsoft.com/office/officeart/2005/8/layout/target1"/>
    <dgm:cxn modelId="{87E6EE77-723C-40AB-A379-20969A35F26B}" type="presParOf" srcId="{413899EA-C063-4D4A-A7A5-D5EB0717D7E5}" destId="{FADEA699-6CA7-4BCC-A5E3-C0286A2B5EED}" srcOrd="7"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0A318-A88E-4020-A50F-5766B50035E0}">
      <dsp:nvSpPr>
        <dsp:cNvPr id="0" name=""/>
        <dsp:cNvSpPr/>
      </dsp:nvSpPr>
      <dsp:spPr>
        <a:xfrm>
          <a:off x="115911" y="605829"/>
          <a:ext cx="1817489" cy="1817489"/>
        </a:xfrm>
        <a:prstGeom prst="ellipse">
          <a:avLst/>
        </a:prstGeom>
        <a:solidFill>
          <a:schemeClr val="accent5">
            <a:hueOff val="-7353344"/>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7D3AE2-1EC1-46DC-BE3F-9738284EFABE}">
      <dsp:nvSpPr>
        <dsp:cNvPr id="0" name=""/>
        <dsp:cNvSpPr/>
      </dsp:nvSpPr>
      <dsp:spPr>
        <a:xfrm>
          <a:off x="146203" y="1120785"/>
          <a:ext cx="939036" cy="908744"/>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27340EA-D9FE-4748-8105-7273A6290CE4}">
      <dsp:nvSpPr>
        <dsp:cNvPr id="0" name=""/>
        <dsp:cNvSpPr/>
      </dsp:nvSpPr>
      <dsp:spPr>
        <a:xfrm>
          <a:off x="2236315" y="0"/>
          <a:ext cx="908744" cy="7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US" sz="1000" b="1" kern="1200" dirty="0">
              <a:latin typeface="+mn-lt"/>
            </a:rPr>
            <a:t>Sex-Based Harassment</a:t>
          </a:r>
        </a:p>
      </dsp:txBody>
      <dsp:txXfrm>
        <a:off x="2236315" y="0"/>
        <a:ext cx="908744" cy="757287"/>
      </dsp:txXfrm>
    </dsp:sp>
    <dsp:sp modelId="{9010C2D6-5890-4E1F-A8EB-0F4F6643615A}">
      <dsp:nvSpPr>
        <dsp:cNvPr id="0" name=""/>
        <dsp:cNvSpPr/>
      </dsp:nvSpPr>
      <dsp:spPr>
        <a:xfrm>
          <a:off x="2009129" y="378643"/>
          <a:ext cx="22718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80A3C0BA-0BC5-46A8-A642-D8B2E0E9A76E}">
      <dsp:nvSpPr>
        <dsp:cNvPr id="0" name=""/>
        <dsp:cNvSpPr/>
      </dsp:nvSpPr>
      <dsp:spPr>
        <a:xfrm rot="5400000">
          <a:off x="948245" y="454448"/>
          <a:ext cx="1136536" cy="983716"/>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5A75D4E2-C4AA-4913-A7EC-4AD5D4259CBF}">
      <dsp:nvSpPr>
        <dsp:cNvPr id="0" name=""/>
        <dsp:cNvSpPr/>
      </dsp:nvSpPr>
      <dsp:spPr>
        <a:xfrm>
          <a:off x="2236315" y="757287"/>
          <a:ext cx="908744" cy="757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12700" rIns="12700" bIns="12700" numCol="1" spcCol="1270" anchor="ctr" anchorCtr="0">
          <a:noAutofit/>
        </a:bodyPr>
        <a:lstStyle/>
        <a:p>
          <a:pPr marL="0" lvl="0" indent="0" algn="l" defTabSz="444500">
            <a:lnSpc>
              <a:spcPct val="90000"/>
            </a:lnSpc>
            <a:spcBef>
              <a:spcPct val="0"/>
            </a:spcBef>
            <a:spcAft>
              <a:spcPct val="35000"/>
            </a:spcAft>
            <a:buNone/>
          </a:pPr>
          <a:r>
            <a:rPr lang="en-US" sz="1000" b="1" kern="1200" dirty="0">
              <a:latin typeface="+mn-lt"/>
            </a:rPr>
            <a:t>Sex Discrimination</a:t>
          </a:r>
        </a:p>
      </dsp:txBody>
      <dsp:txXfrm>
        <a:off x="2236315" y="757287"/>
        <a:ext cx="908744" cy="757287"/>
      </dsp:txXfrm>
    </dsp:sp>
    <dsp:sp modelId="{7A7D5B0F-A0C1-4E8B-A6FD-6CBBAB2503DD}">
      <dsp:nvSpPr>
        <dsp:cNvPr id="0" name=""/>
        <dsp:cNvSpPr/>
      </dsp:nvSpPr>
      <dsp:spPr>
        <a:xfrm>
          <a:off x="2009129" y="1135930"/>
          <a:ext cx="227186" cy="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 modelId="{FADEA699-6CA7-4BCC-A5E3-C0286A2B5EED}">
      <dsp:nvSpPr>
        <dsp:cNvPr id="0" name=""/>
        <dsp:cNvSpPr/>
      </dsp:nvSpPr>
      <dsp:spPr>
        <a:xfrm rot="5400000">
          <a:off x="1335689" y="1259913"/>
          <a:ext cx="795575" cy="549790"/>
        </a:xfrm>
        <a:prstGeom prst="line">
          <a:avLst/>
        </a:prstGeom>
        <a:solidFill>
          <a:schemeClr val="accent5">
            <a:hueOff val="0"/>
            <a:satOff val="0"/>
            <a:lumOff val="0"/>
            <a:alphaOff val="0"/>
          </a:schemeClr>
        </a:solidFill>
        <a:ln w="12700" cap="flat" cmpd="sng" algn="ctr">
          <a:solidFill>
            <a:schemeClr val="accent5">
              <a:tint val="50000"/>
              <a:hueOff val="0"/>
              <a:satOff val="0"/>
              <a:lumOff val="0"/>
              <a:alphaOff val="0"/>
            </a:schemeClr>
          </a:solidFill>
          <a:prstDash val="solid"/>
          <a:miter lim="800000"/>
        </a:ln>
        <a:effectLst/>
        <a:scene3d>
          <a:camera prst="orthographicFront"/>
          <a:lightRig rig="chilly" dir="t"/>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C4DFF8-1D53-494A-ACC3-F5CF149247DA}" type="datetimeFigureOut">
              <a:rPr lang="en-US" smtClean="0"/>
              <a:t>10/16/2023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16ED53-E300-7A4A-AC08-8F0F470B77EF}" type="slidenum">
              <a:rPr lang="en-US" smtClean="0"/>
              <a:t>‹#›</a:t>
            </a:fld>
            <a:endParaRPr lang="en-US" dirty="0"/>
          </a:p>
        </p:txBody>
      </p:sp>
    </p:spTree>
    <p:extLst>
      <p:ext uri="{BB962C8B-B14F-4D97-AF65-F5344CB8AC3E}">
        <p14:creationId xmlns:p14="http://schemas.microsoft.com/office/powerpoint/2010/main" val="33368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16ED53-E300-7A4A-AC08-8F0F470B77EF}" type="slidenum">
              <a:rPr lang="en-US" smtClean="0"/>
              <a:t>1</a:t>
            </a:fld>
            <a:endParaRPr lang="en-US" dirty="0"/>
          </a:p>
        </p:txBody>
      </p:sp>
    </p:spTree>
    <p:extLst>
      <p:ext uri="{BB962C8B-B14F-4D97-AF65-F5344CB8AC3E}">
        <p14:creationId xmlns:p14="http://schemas.microsoft.com/office/powerpoint/2010/main" val="121364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551EF463-7BA7-408A-9063-B96EE321B7AB}" type="slidenum">
              <a:rPr lang="en-US" smtClean="0"/>
              <a:t>18</a:t>
            </a:fld>
            <a:endParaRPr lang="en-US" dirty="0"/>
          </a:p>
        </p:txBody>
      </p:sp>
    </p:spTree>
    <p:extLst>
      <p:ext uri="{BB962C8B-B14F-4D97-AF65-F5344CB8AC3E}">
        <p14:creationId xmlns:p14="http://schemas.microsoft.com/office/powerpoint/2010/main" val="2123347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3305B-A291-4EF0-AE9F-61C8658BE82D}" type="slidenum">
              <a:rPr lang="en-US" smtClean="0"/>
              <a:t>19</a:t>
            </a:fld>
            <a:endParaRPr lang="en-US" dirty="0"/>
          </a:p>
        </p:txBody>
      </p:sp>
    </p:spTree>
    <p:extLst>
      <p:ext uri="{BB962C8B-B14F-4D97-AF65-F5344CB8AC3E}">
        <p14:creationId xmlns:p14="http://schemas.microsoft.com/office/powerpoint/2010/main" val="2759292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3305B-A291-4EF0-AE9F-61C8658BE82D}" type="slidenum">
              <a:rPr lang="en-US" smtClean="0"/>
              <a:t>21</a:t>
            </a:fld>
            <a:endParaRPr lang="en-US" dirty="0"/>
          </a:p>
        </p:txBody>
      </p:sp>
    </p:spTree>
    <p:extLst>
      <p:ext uri="{BB962C8B-B14F-4D97-AF65-F5344CB8AC3E}">
        <p14:creationId xmlns:p14="http://schemas.microsoft.com/office/powerpoint/2010/main" val="3342302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51C3305B-A291-4EF0-AE9F-61C8658BE82D}" type="slidenum">
              <a:rPr lang="en-US" smtClean="0"/>
              <a:t>23</a:t>
            </a:fld>
            <a:endParaRPr lang="en-US" dirty="0"/>
          </a:p>
        </p:txBody>
      </p:sp>
    </p:spTree>
    <p:extLst>
      <p:ext uri="{BB962C8B-B14F-4D97-AF65-F5344CB8AC3E}">
        <p14:creationId xmlns:p14="http://schemas.microsoft.com/office/powerpoint/2010/main" val="852528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3305B-A291-4EF0-AE9F-61C8658BE82D}" type="slidenum">
              <a:rPr lang="en-US" smtClean="0"/>
              <a:t>25</a:t>
            </a:fld>
            <a:endParaRPr lang="en-US" dirty="0"/>
          </a:p>
        </p:txBody>
      </p:sp>
    </p:spTree>
    <p:extLst>
      <p:ext uri="{BB962C8B-B14F-4D97-AF65-F5344CB8AC3E}">
        <p14:creationId xmlns:p14="http://schemas.microsoft.com/office/powerpoint/2010/main" val="3686599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28:notes"/>
          <p:cNvSpPr txBox="1">
            <a:spLocks noGrp="1"/>
          </p:cNvSpPr>
          <p:nvPr>
            <p:ph type="body" idx="1"/>
          </p:nvPr>
        </p:nvSpPr>
        <p:spPr>
          <a:xfrm>
            <a:off x="710248" y="4518204"/>
            <a:ext cx="5681980" cy="3696712"/>
          </a:xfrm>
          <a:prstGeom prst="rect">
            <a:avLst/>
          </a:prstGeom>
        </p:spPr>
        <p:txBody>
          <a:bodyPr spcFirstLastPara="1" wrap="square" lIns="94213" tIns="47094" rIns="94213" bIns="47094" anchor="t" anchorCtr="0">
            <a:noAutofit/>
          </a:bodyPr>
          <a:lstStyle/>
          <a:p>
            <a:pPr marL="530038" lvl="1" indent="-176679">
              <a:lnSpc>
                <a:spcPct val="90000"/>
              </a:lnSpc>
              <a:spcBef>
                <a:spcPts val="386"/>
              </a:spcBef>
              <a:buClr>
                <a:schemeClr val="dk1"/>
              </a:buClr>
              <a:buSzPts val="2400"/>
              <a:buChar char="•"/>
            </a:pPr>
            <a:endParaRPr lang="en-US" dirty="0"/>
          </a:p>
        </p:txBody>
      </p:sp>
      <p:sp>
        <p:nvSpPr>
          <p:cNvPr id="728" name="Google Shape;728;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51C3305B-A291-4EF0-AE9F-61C8658BE82D}" type="slidenum">
              <a:rPr lang="en-US" smtClean="0"/>
              <a:t>3</a:t>
            </a:fld>
            <a:endParaRPr lang="en-US" dirty="0"/>
          </a:p>
        </p:txBody>
      </p:sp>
    </p:spTree>
    <p:extLst>
      <p:ext uri="{BB962C8B-B14F-4D97-AF65-F5344CB8AC3E}">
        <p14:creationId xmlns:p14="http://schemas.microsoft.com/office/powerpoint/2010/main" val="220724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6ED53-E300-7A4A-AC08-8F0F470B77EF}" type="slidenum">
              <a:rPr lang="en-US" smtClean="0"/>
              <a:t>7</a:t>
            </a:fld>
            <a:endParaRPr lang="en-US" dirty="0"/>
          </a:p>
        </p:txBody>
      </p:sp>
    </p:spTree>
    <p:extLst>
      <p:ext uri="{BB962C8B-B14F-4D97-AF65-F5344CB8AC3E}">
        <p14:creationId xmlns:p14="http://schemas.microsoft.com/office/powerpoint/2010/main" val="116422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520" name="Google Shape;520;p1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spcBef>
                <a:spcPts val="0"/>
              </a:spcBef>
              <a:spcAft>
                <a:spcPts val="0"/>
              </a:spcAft>
            </a:pPr>
            <a:fld id="{00000000-1234-1234-1234-123412341234}" type="slidenum">
              <a:rPr lang="en-US"/>
              <a:pPr>
                <a:spcBef>
                  <a:spcPts val="0"/>
                </a:spcBef>
                <a:spcAft>
                  <a:spcPts val="0"/>
                </a:spcAft>
              </a:pPr>
              <a:t>8</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endParaRPr dirty="0"/>
          </a:p>
        </p:txBody>
      </p:sp>
      <p:sp>
        <p:nvSpPr>
          <p:cNvPr id="562" name="Google Shape;562;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spcBef>
                <a:spcPts val="0"/>
              </a:spcBef>
              <a:spcAft>
                <a:spcPts val="0"/>
              </a:spcAft>
            </a:pPr>
            <a:fld id="{00000000-1234-1234-1234-123412341234}" type="slidenum">
              <a:rPr lang="en-US"/>
              <a:pPr>
                <a:spcBef>
                  <a:spcPts val="0"/>
                </a:spcBef>
                <a:spcAft>
                  <a:spcPts val="0"/>
                </a:spcAft>
              </a:pPr>
              <a:t>10</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37e11f2b60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37e11f2b60_0_0:notes"/>
          <p:cNvSpPr txBox="1">
            <a:spLocks noGrp="1"/>
          </p:cNvSpPr>
          <p:nvPr>
            <p:ph type="body" idx="1"/>
          </p:nvPr>
        </p:nvSpPr>
        <p:spPr>
          <a:xfrm>
            <a:off x="710248" y="4518204"/>
            <a:ext cx="5681980" cy="3696866"/>
          </a:xfrm>
          <a:prstGeom prst="rect">
            <a:avLst/>
          </a:prstGeom>
        </p:spPr>
        <p:txBody>
          <a:bodyPr spcFirstLastPara="1" wrap="square" lIns="94213" tIns="47094" rIns="94213" bIns="47094" anchor="t" anchorCtr="0">
            <a:noAutofit/>
          </a:bodyPr>
          <a:lstStyle/>
          <a:p>
            <a:endParaRPr dirty="0"/>
          </a:p>
        </p:txBody>
      </p:sp>
      <p:sp>
        <p:nvSpPr>
          <p:cNvPr id="706" name="Google Shape;706;g137e11f2b60_0_0:notes"/>
          <p:cNvSpPr txBox="1">
            <a:spLocks noGrp="1"/>
          </p:cNvSpPr>
          <p:nvPr>
            <p:ph type="sldNum" idx="12"/>
          </p:nvPr>
        </p:nvSpPr>
        <p:spPr>
          <a:xfrm>
            <a:off x="4023092" y="8917422"/>
            <a:ext cx="3077739" cy="470964"/>
          </a:xfrm>
          <a:prstGeom prst="rect">
            <a:avLst/>
          </a:prstGeom>
        </p:spPr>
        <p:txBody>
          <a:bodyPr spcFirstLastPara="1" wrap="square" lIns="94213" tIns="47094" rIns="94213" bIns="47094" anchor="b" anchorCtr="0">
            <a:noAutofit/>
          </a:bodyPr>
          <a:lstStyle/>
          <a:p>
            <a:pPr>
              <a:spcBef>
                <a:spcPts val="0"/>
              </a:spcBef>
              <a:spcAft>
                <a:spcPts val="0"/>
              </a:spcAft>
              <a:buClr>
                <a:srgbClr val="000000"/>
              </a:buClr>
            </a:pPr>
            <a:fld id="{00000000-1234-1234-1234-123412341234}" type="slidenum">
              <a:rPr lang="en-US"/>
              <a:pPr>
                <a:spcBef>
                  <a:spcPts val="0"/>
                </a:spcBef>
                <a:spcAft>
                  <a:spcPts val="0"/>
                </a:spcAft>
                <a:buClr>
                  <a:srgbClr val="000000"/>
                </a:buClr>
              </a:pPr>
              <a:t>12</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1816ED53-E300-7A4A-AC08-8F0F470B77EF}" type="slidenum">
              <a:rPr lang="en-US" smtClean="0"/>
              <a:t>14</a:t>
            </a:fld>
            <a:endParaRPr lang="en-US" dirty="0"/>
          </a:p>
        </p:txBody>
      </p:sp>
    </p:spTree>
    <p:extLst>
      <p:ext uri="{BB962C8B-B14F-4D97-AF65-F5344CB8AC3E}">
        <p14:creationId xmlns:p14="http://schemas.microsoft.com/office/powerpoint/2010/main" val="137944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C3305B-A291-4EF0-AE9F-61C8658BE82D}" type="slidenum">
              <a:rPr lang="en-US" smtClean="0"/>
              <a:t>16</a:t>
            </a:fld>
            <a:endParaRPr lang="en-US" dirty="0"/>
          </a:p>
        </p:txBody>
      </p:sp>
    </p:spTree>
    <p:extLst>
      <p:ext uri="{BB962C8B-B14F-4D97-AF65-F5344CB8AC3E}">
        <p14:creationId xmlns:p14="http://schemas.microsoft.com/office/powerpoint/2010/main" val="3537147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51EF463-7BA7-408A-9063-B96EE321B7AB}" type="slidenum">
              <a:rPr lang="en-US" smtClean="0"/>
              <a:t>17</a:t>
            </a:fld>
            <a:endParaRPr lang="en-US" dirty="0"/>
          </a:p>
        </p:txBody>
      </p:sp>
    </p:spTree>
    <p:extLst>
      <p:ext uri="{BB962C8B-B14F-4D97-AF65-F5344CB8AC3E}">
        <p14:creationId xmlns:p14="http://schemas.microsoft.com/office/powerpoint/2010/main" val="1905258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476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6178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1169372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7903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67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72077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179400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113902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95229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3654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30080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CE55FD0-6273-F34F-9BE7-C3A552A686EC}" type="datetimeFigureOut">
              <a:rPr lang="en-US" smtClean="0"/>
              <a:t>10/16/2023</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32496"/>
            <a:ext cx="2743200" cy="365125"/>
          </a:xfrm>
          <a:prstGeom prst="rect">
            <a:avLst/>
          </a:prstGeom>
        </p:spPr>
        <p:txBody>
          <a:bodyPr/>
          <a:lstStyle/>
          <a:p>
            <a:fld id="{EC9E0A12-FA70-8A4C-9F45-537BE57CDB2A}" type="slidenum">
              <a:rPr lang="en-US" smtClean="0"/>
              <a:t>‹#›</a:t>
            </a:fld>
            <a:endParaRPr lang="en-US" dirty="0"/>
          </a:p>
        </p:txBody>
      </p:sp>
    </p:spTree>
    <p:extLst>
      <p:ext uri="{BB962C8B-B14F-4D97-AF65-F5344CB8AC3E}">
        <p14:creationId xmlns:p14="http://schemas.microsoft.com/office/powerpoint/2010/main" val="89876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231140"/>
          </a:xfrm>
          <a:prstGeom prst="rect">
            <a:avLst/>
          </a:prstGeom>
        </p:spPr>
      </p:pic>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715000"/>
            <a:ext cx="12192000" cy="1143000"/>
          </a:xfrm>
          <a:prstGeom prst="rect">
            <a:avLst/>
          </a:prstGeom>
        </p:spPr>
      </p:pic>
    </p:spTree>
    <p:extLst>
      <p:ext uri="{BB962C8B-B14F-4D97-AF65-F5344CB8AC3E}">
        <p14:creationId xmlns:p14="http://schemas.microsoft.com/office/powerpoint/2010/main" val="920364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4734" y="1346199"/>
            <a:ext cx="4206240" cy="420624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7600" y="990600"/>
            <a:ext cx="4864100" cy="4864100"/>
          </a:xfrm>
          <a:prstGeom prst="rect">
            <a:avLst/>
          </a:prstGeom>
        </p:spPr>
      </p:pic>
    </p:spTree>
    <p:extLst>
      <p:ext uri="{BB962C8B-B14F-4D97-AF65-F5344CB8AC3E}">
        <p14:creationId xmlns:p14="http://schemas.microsoft.com/office/powerpoint/2010/main" val="141728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20"/>
          <p:cNvSpPr txBox="1">
            <a:spLocks noGrp="1"/>
          </p:cNvSpPr>
          <p:nvPr>
            <p:ph type="title"/>
          </p:nvPr>
        </p:nvSpPr>
        <p:spPr>
          <a:prstGeom prst="rect">
            <a:avLst/>
          </a:prstGeom>
          <a:noFill/>
          <a:ln>
            <a:noFill/>
          </a:ln>
        </p:spPr>
        <p:txBody>
          <a:bodyPr spcFirstLastPara="1" vert="horz" wrap="square" lIns="68569" tIns="34275" rIns="68569" bIns="34275" numCol="1" rtlCol="0" anchor="ctr" anchorCtr="0" compatLnSpc="1">
            <a:prstTxWarp prst="textNoShape">
              <a:avLst/>
            </a:prstTxWarp>
            <a:normAutofit/>
          </a:bodyPr>
          <a:lstStyle/>
          <a:p>
            <a:pPr>
              <a:spcBef>
                <a:spcPts val="0"/>
              </a:spcBef>
              <a:buClr>
                <a:schemeClr val="accent3"/>
              </a:buClr>
              <a:buSzPts val="4400"/>
            </a:pPr>
            <a:r>
              <a:rPr lang="en-US" dirty="0"/>
              <a:t>Reporting Responsibilities</a:t>
            </a:r>
            <a:endParaRPr dirty="0"/>
          </a:p>
        </p:txBody>
      </p:sp>
      <p:sp>
        <p:nvSpPr>
          <p:cNvPr id="565" name="Google Shape;565;p20"/>
          <p:cNvSpPr txBox="1">
            <a:spLocks noGrp="1"/>
          </p:cNvSpPr>
          <p:nvPr>
            <p:ph type="body" idx="1"/>
          </p:nvPr>
        </p:nvSpPr>
        <p:spPr>
          <a:prstGeom prst="rect">
            <a:avLst/>
          </a:prstGeom>
          <a:noFill/>
          <a:ln>
            <a:solidFill>
              <a:schemeClr val="accent1"/>
            </a:solidFill>
          </a:ln>
        </p:spPr>
        <p:txBody>
          <a:bodyPr spcFirstLastPara="1" vert="horz" wrap="square" lIns="68569" tIns="34275" rIns="68569" bIns="34275" numCol="1" rtlCol="0" anchor="b" anchorCtr="0" compatLnSpc="1">
            <a:prstTxWarp prst="textNoShape">
              <a:avLst/>
            </a:prstTxWarp>
            <a:normAutofit/>
          </a:bodyPr>
          <a:lstStyle/>
          <a:p>
            <a:pPr>
              <a:spcBef>
                <a:spcPts val="0"/>
              </a:spcBef>
              <a:buClr>
                <a:schemeClr val="dk1"/>
              </a:buClr>
              <a:buSzPts val="2400"/>
            </a:pPr>
            <a:r>
              <a:rPr lang="en-US" dirty="0"/>
              <a:t>Report to TIXC </a:t>
            </a:r>
            <a:r>
              <a:rPr lang="en-US" i="1" dirty="0"/>
              <a:t>or </a:t>
            </a:r>
          </a:p>
          <a:p>
            <a:pPr>
              <a:spcBef>
                <a:spcPts val="0"/>
              </a:spcBef>
              <a:buClr>
                <a:schemeClr val="dk1"/>
              </a:buClr>
              <a:buSzPts val="2400"/>
            </a:pPr>
            <a:r>
              <a:rPr lang="en-US" dirty="0"/>
              <a:t>Provide Information to Complainant</a:t>
            </a:r>
            <a:endParaRPr dirty="0"/>
          </a:p>
        </p:txBody>
      </p:sp>
      <p:sp>
        <p:nvSpPr>
          <p:cNvPr id="566" name="Google Shape;566;p20"/>
          <p:cNvSpPr txBox="1">
            <a:spLocks noGrp="1"/>
          </p:cNvSpPr>
          <p:nvPr>
            <p:ph sz="half" idx="2"/>
          </p:nvPr>
        </p:nvSpPr>
        <p:spPr>
          <a:xfrm>
            <a:off x="839788" y="2505075"/>
            <a:ext cx="5157787" cy="2981325"/>
          </a:xfrm>
          <a:prstGeom prst="rect">
            <a:avLst/>
          </a:prstGeom>
          <a:noFill/>
          <a:ln>
            <a:solidFill>
              <a:schemeClr val="accent2"/>
            </a:solidFill>
          </a:ln>
        </p:spPr>
        <p:txBody>
          <a:bodyPr spcFirstLastPara="1" vert="horz" wrap="square" lIns="68569" tIns="34275" rIns="68569" bIns="34275" numCol="1" rtlCol="0" anchor="t" anchorCtr="0" compatLnSpc="1">
            <a:prstTxWarp prst="textNoShape">
              <a:avLst/>
            </a:prstTxWarp>
            <a:normAutofit/>
          </a:bodyPr>
          <a:lstStyle/>
          <a:p>
            <a:pPr marL="171450" indent="-171450">
              <a:spcBef>
                <a:spcPts val="750"/>
              </a:spcBef>
              <a:buClr>
                <a:schemeClr val="dk1"/>
              </a:buClr>
              <a:buSzPts val="2400"/>
            </a:pPr>
            <a:r>
              <a:rPr lang="en-US" sz="2400" dirty="0"/>
              <a:t>Any employee who has responsibility for </a:t>
            </a:r>
            <a:r>
              <a:rPr lang="en-US" sz="2400" u="sng" dirty="0"/>
              <a:t>administrative leadership, teaching, or advising </a:t>
            </a:r>
            <a:r>
              <a:rPr lang="en-US" sz="2400" dirty="0"/>
              <a:t>in the recipient’s education program or activity </a:t>
            </a:r>
            <a:r>
              <a:rPr lang="en-US" sz="2400" i="1" dirty="0"/>
              <a:t>when the complainant is an employee</a:t>
            </a:r>
            <a:endParaRPr sz="2400" i="1" dirty="0"/>
          </a:p>
          <a:p>
            <a:pPr marL="171450" indent="-171450">
              <a:spcBef>
                <a:spcPts val="750"/>
              </a:spcBef>
              <a:buClr>
                <a:schemeClr val="dk1"/>
              </a:buClr>
              <a:buSzPts val="2400"/>
            </a:pPr>
            <a:r>
              <a:rPr lang="en-US" sz="2400" dirty="0"/>
              <a:t>All other employees</a:t>
            </a:r>
            <a:endParaRPr sz="2400" dirty="0"/>
          </a:p>
          <a:p>
            <a:pPr marL="171450" indent="-38100">
              <a:spcBef>
                <a:spcPts val="750"/>
              </a:spcBef>
              <a:buClr>
                <a:schemeClr val="dk1"/>
              </a:buClr>
              <a:buSzPts val="2800"/>
              <a:buNone/>
            </a:pPr>
            <a:endParaRPr dirty="0"/>
          </a:p>
          <a:p>
            <a:pPr marL="171450" indent="-38100">
              <a:spcBef>
                <a:spcPts val="750"/>
              </a:spcBef>
              <a:buClr>
                <a:schemeClr val="dk1"/>
              </a:buClr>
              <a:buSzPts val="2800"/>
              <a:buNone/>
            </a:pPr>
            <a:endParaRPr dirty="0"/>
          </a:p>
        </p:txBody>
      </p:sp>
      <p:sp>
        <p:nvSpPr>
          <p:cNvPr id="567" name="Google Shape;567;p20"/>
          <p:cNvSpPr txBox="1">
            <a:spLocks noGrp="1"/>
          </p:cNvSpPr>
          <p:nvPr>
            <p:ph type="body" sz="quarter" idx="3"/>
          </p:nvPr>
        </p:nvSpPr>
        <p:spPr>
          <a:prstGeom prst="rect">
            <a:avLst/>
          </a:prstGeom>
          <a:noFill/>
          <a:ln>
            <a:solidFill>
              <a:schemeClr val="accent2"/>
            </a:solidFill>
          </a:ln>
        </p:spPr>
        <p:txBody>
          <a:bodyPr spcFirstLastPara="1" vert="horz" wrap="square" lIns="68569" tIns="34275" rIns="68569" bIns="34275" numCol="1" rtlCol="0" anchor="b" anchorCtr="0" compatLnSpc="1">
            <a:prstTxWarp prst="textNoShape">
              <a:avLst/>
            </a:prstTxWarp>
            <a:normAutofit/>
          </a:bodyPr>
          <a:lstStyle/>
          <a:p>
            <a:pPr>
              <a:spcBef>
                <a:spcPts val="0"/>
              </a:spcBef>
              <a:buClr>
                <a:schemeClr val="dk1"/>
              </a:buClr>
              <a:buSzPts val="2400"/>
            </a:pPr>
            <a:r>
              <a:rPr lang="en-US" dirty="0"/>
              <a:t>Report to Title IX Coordinator</a:t>
            </a:r>
            <a:endParaRPr dirty="0"/>
          </a:p>
        </p:txBody>
      </p:sp>
      <p:sp>
        <p:nvSpPr>
          <p:cNvPr id="568" name="Google Shape;568;p20"/>
          <p:cNvSpPr txBox="1">
            <a:spLocks noGrp="1"/>
          </p:cNvSpPr>
          <p:nvPr>
            <p:ph sz="quarter" idx="4"/>
          </p:nvPr>
        </p:nvSpPr>
        <p:spPr>
          <a:xfrm>
            <a:off x="6172200" y="2505075"/>
            <a:ext cx="5183188" cy="2981325"/>
          </a:xfrm>
          <a:prstGeom prst="rect">
            <a:avLst/>
          </a:prstGeom>
          <a:noFill/>
          <a:ln>
            <a:solidFill>
              <a:schemeClr val="accent1"/>
            </a:solidFill>
          </a:ln>
        </p:spPr>
        <p:txBody>
          <a:bodyPr spcFirstLastPara="1" vert="horz" wrap="square" lIns="68569" tIns="34275" rIns="68569" bIns="34275" numCol="1" rtlCol="0" anchor="t" anchorCtr="0" compatLnSpc="1">
            <a:prstTxWarp prst="textNoShape">
              <a:avLst/>
            </a:prstTxWarp>
            <a:normAutofit/>
          </a:bodyPr>
          <a:lstStyle/>
          <a:p>
            <a:pPr marL="171450" indent="-171450">
              <a:spcBef>
                <a:spcPts val="0"/>
              </a:spcBef>
              <a:buClr>
                <a:schemeClr val="dk1"/>
              </a:buClr>
              <a:buSzPts val="2400"/>
            </a:pPr>
            <a:r>
              <a:rPr lang="en-US" sz="2200" dirty="0"/>
              <a:t>Any employee who has </a:t>
            </a:r>
            <a:r>
              <a:rPr lang="en-US" sz="2200" u="sng" dirty="0"/>
              <a:t>authority to institute corrective measures</a:t>
            </a:r>
            <a:r>
              <a:rPr lang="en-US" sz="2200" dirty="0"/>
              <a:t> on behalf of the recipient </a:t>
            </a:r>
            <a:endParaRPr sz="2200" dirty="0"/>
          </a:p>
          <a:p>
            <a:pPr marL="171450" indent="-171450">
              <a:spcBef>
                <a:spcPts val="750"/>
              </a:spcBef>
              <a:buClr>
                <a:schemeClr val="dk1"/>
              </a:buClr>
              <a:buSzPts val="2400"/>
            </a:pPr>
            <a:r>
              <a:rPr lang="en-US" sz="2200" dirty="0"/>
              <a:t>Any employee who has responsibility for </a:t>
            </a:r>
            <a:r>
              <a:rPr lang="en-US" sz="2200" u="sng" dirty="0"/>
              <a:t>administrative leadership, teaching, or advising</a:t>
            </a:r>
            <a:r>
              <a:rPr lang="en-US" sz="2200" dirty="0"/>
              <a:t> in the recipient’s education program or activity </a:t>
            </a:r>
            <a:r>
              <a:rPr lang="en-US" sz="2200" i="1" dirty="0"/>
              <a:t>when the complainant is a student</a:t>
            </a:r>
            <a:endParaRPr sz="2200" i="1" dirty="0"/>
          </a:p>
          <a:p>
            <a:pPr marL="171450" indent="-38100">
              <a:spcBef>
                <a:spcPts val="750"/>
              </a:spcBef>
              <a:buClr>
                <a:schemeClr val="dk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E3BC-E1E3-8F84-FE07-C379D8CFB963}"/>
              </a:ext>
            </a:extLst>
          </p:cNvPr>
          <p:cNvSpPr>
            <a:spLocks noGrp="1"/>
          </p:cNvSpPr>
          <p:nvPr>
            <p:ph type="title"/>
          </p:nvPr>
        </p:nvSpPr>
        <p:spPr/>
        <p:txBody>
          <a:bodyPr/>
          <a:lstStyle/>
          <a:p>
            <a:r>
              <a:rPr lang="en-US" dirty="0"/>
              <a:t>Response Obligations</a:t>
            </a:r>
          </a:p>
        </p:txBody>
      </p:sp>
      <p:sp>
        <p:nvSpPr>
          <p:cNvPr id="3" name="Text Placeholder 2">
            <a:extLst>
              <a:ext uri="{FF2B5EF4-FFF2-40B4-BE49-F238E27FC236}">
                <a16:creationId xmlns:a16="http://schemas.microsoft.com/office/drawing/2014/main" id="{52B85ACC-6F5C-285E-B39A-5BFF3C21234F}"/>
              </a:ext>
            </a:extLst>
          </p:cNvPr>
          <p:cNvSpPr>
            <a:spLocks noGrp="1"/>
          </p:cNvSpPr>
          <p:nvPr>
            <p:ph type="body" idx="1"/>
          </p:nvPr>
        </p:nvSpPr>
        <p:spPr/>
        <p:txBody>
          <a:bodyPr/>
          <a:lstStyle/>
          <a:p>
            <a:r>
              <a:rPr lang="en-US" i="1" dirty="0"/>
              <a:t>You’re on notice, now what?</a:t>
            </a:r>
          </a:p>
        </p:txBody>
      </p:sp>
    </p:spTree>
    <p:extLst>
      <p:ext uri="{BB962C8B-B14F-4D97-AF65-F5344CB8AC3E}">
        <p14:creationId xmlns:p14="http://schemas.microsoft.com/office/powerpoint/2010/main" val="127961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g137e11f2b60_0_0"/>
          <p:cNvSpPr txBox="1">
            <a:spLocks noGrp="1"/>
          </p:cNvSpPr>
          <p:nvPr>
            <p:ph type="title"/>
          </p:nvPr>
        </p:nvSpPr>
        <p:spPr>
          <a:prstGeom prst="rect">
            <a:avLst/>
          </a:prstGeom>
        </p:spPr>
        <p:txBody>
          <a:bodyPr spcFirstLastPara="1" vert="horz" wrap="square" lIns="68569" tIns="34275" rIns="68569" bIns="34275" numCol="1" rtlCol="0" anchor="ctr" anchorCtr="0" compatLnSpc="1">
            <a:prstTxWarp prst="textNoShape">
              <a:avLst/>
            </a:prstTxWarp>
            <a:normAutofit/>
          </a:bodyPr>
          <a:lstStyle/>
          <a:p>
            <a:pPr>
              <a:spcBef>
                <a:spcPts val="0"/>
              </a:spcBef>
            </a:pPr>
            <a:r>
              <a:rPr lang="en-US" sz="3600" dirty="0"/>
              <a:t>Title IX Coordinator Responsibilities</a:t>
            </a:r>
            <a:endParaRPr sz="3600" dirty="0"/>
          </a:p>
        </p:txBody>
      </p:sp>
      <p:sp>
        <p:nvSpPr>
          <p:cNvPr id="712" name="Google Shape;712;g137e11f2b60_0_0"/>
          <p:cNvSpPr txBox="1">
            <a:spLocks noGrp="1"/>
          </p:cNvSpPr>
          <p:nvPr>
            <p:ph type="body" idx="1"/>
          </p:nvPr>
        </p:nvSpPr>
        <p:spPr>
          <a:prstGeom prst="rect">
            <a:avLst/>
          </a:prstGeom>
        </p:spPr>
        <p:txBody>
          <a:bodyPr spcFirstLastPara="1" vert="horz" wrap="square" lIns="68569" tIns="34275" rIns="68569" bIns="34275" numCol="1" rtlCol="0" anchor="t" anchorCtr="0" compatLnSpc="1">
            <a:prstTxWarp prst="textNoShape">
              <a:avLst/>
            </a:prstTxWarp>
            <a:normAutofit fontScale="55000" lnSpcReduction="20000"/>
          </a:bodyPr>
          <a:lstStyle/>
          <a:p>
            <a:pPr>
              <a:spcBef>
                <a:spcPts val="576"/>
              </a:spcBef>
            </a:pPr>
            <a:endParaRPr lang="en-US" dirty="0"/>
          </a:p>
          <a:p>
            <a:pPr>
              <a:spcBef>
                <a:spcPts val="576"/>
              </a:spcBef>
            </a:pPr>
            <a:r>
              <a:rPr lang="en-US" sz="7400" dirty="0"/>
              <a:t>Must</a:t>
            </a:r>
            <a:endParaRPr sz="7400" dirty="0"/>
          </a:p>
        </p:txBody>
      </p:sp>
      <p:sp>
        <p:nvSpPr>
          <p:cNvPr id="709" name="Google Shape;709;g137e11f2b60_0_0"/>
          <p:cNvSpPr txBox="1">
            <a:spLocks noGrp="1"/>
          </p:cNvSpPr>
          <p:nvPr>
            <p:ph sz="half" idx="2"/>
          </p:nvPr>
        </p:nvSpPr>
        <p:spPr>
          <a:xfrm>
            <a:off x="836612" y="2263914"/>
            <a:ext cx="5157787" cy="3383260"/>
          </a:xfrm>
          <a:prstGeom prst="rect">
            <a:avLst/>
          </a:prstGeom>
        </p:spPr>
        <p:txBody>
          <a:bodyPr spcFirstLastPara="1" vert="horz" wrap="square" lIns="68569" tIns="34275" rIns="68569" bIns="34275" numCol="1" rtlCol="0" anchor="b" anchorCtr="0" compatLnSpc="1">
            <a:prstTxWarp prst="textNoShape">
              <a:avLst/>
            </a:prstTxWarp>
            <a:normAutofit fontScale="77500" lnSpcReduction="20000"/>
          </a:bodyPr>
          <a:lstStyle/>
          <a:p>
            <a:pPr>
              <a:spcBef>
                <a:spcPts val="750"/>
              </a:spcBef>
            </a:pPr>
            <a:r>
              <a:rPr lang="en-US" dirty="0"/>
              <a:t>§ 106.8 - Retain ultimate oversight over compliance responsibilities</a:t>
            </a:r>
          </a:p>
          <a:p>
            <a:pPr>
              <a:spcBef>
                <a:spcPts val="750"/>
              </a:spcBef>
            </a:pPr>
            <a:r>
              <a:rPr lang="en-US" dirty="0"/>
              <a:t>§ 106.8(d) – Be trained</a:t>
            </a:r>
          </a:p>
          <a:p>
            <a:pPr>
              <a:spcBef>
                <a:spcPts val="750"/>
              </a:spcBef>
            </a:pPr>
            <a:r>
              <a:rPr lang="en-US" dirty="0"/>
              <a:t>§ 106.8(f) - Maintain records</a:t>
            </a:r>
          </a:p>
          <a:p>
            <a:pPr>
              <a:spcBef>
                <a:spcPts val="750"/>
              </a:spcBef>
            </a:pPr>
            <a:r>
              <a:rPr lang="en-US" dirty="0"/>
              <a:t>§ 106.40 – Take specified actions following notice of student’s pregnancy or related condition</a:t>
            </a:r>
          </a:p>
          <a:p>
            <a:pPr>
              <a:spcBef>
                <a:spcPts val="750"/>
              </a:spcBef>
            </a:pPr>
            <a:r>
              <a:rPr lang="en-US" dirty="0">
                <a:solidFill>
                  <a:schemeClr val="accent6">
                    <a:lumMod val="75000"/>
                  </a:schemeClr>
                </a:solidFill>
              </a:rPr>
              <a:t>§ 106.44(b) - Monitor for, and reasonably address, barriers to reporting</a:t>
            </a:r>
          </a:p>
          <a:p>
            <a:pPr>
              <a:spcBef>
                <a:spcPts val="750"/>
              </a:spcBef>
            </a:pPr>
            <a:r>
              <a:rPr lang="en-US" dirty="0"/>
              <a:t>§ 106.44(f) – Take specified actions after notice of sex discrimination</a:t>
            </a:r>
          </a:p>
        </p:txBody>
      </p:sp>
      <p:sp>
        <p:nvSpPr>
          <p:cNvPr id="3" name="Text Placeholder 2">
            <a:extLst>
              <a:ext uri="{FF2B5EF4-FFF2-40B4-BE49-F238E27FC236}">
                <a16:creationId xmlns:a16="http://schemas.microsoft.com/office/drawing/2014/main" id="{06703C8E-58E4-40B2-BB16-D479D01FE4D8}"/>
              </a:ext>
            </a:extLst>
          </p:cNvPr>
          <p:cNvSpPr>
            <a:spLocks noGrp="1"/>
          </p:cNvSpPr>
          <p:nvPr>
            <p:ph type="body" sz="quarter" idx="3"/>
          </p:nvPr>
        </p:nvSpPr>
        <p:spPr/>
        <p:txBody>
          <a:bodyPr>
            <a:normAutofit/>
          </a:bodyPr>
          <a:lstStyle/>
          <a:p>
            <a:r>
              <a:rPr lang="en-US" sz="4100" dirty="0"/>
              <a:t>May</a:t>
            </a:r>
          </a:p>
        </p:txBody>
      </p:sp>
      <p:sp>
        <p:nvSpPr>
          <p:cNvPr id="2" name="Content Placeholder 1">
            <a:extLst>
              <a:ext uri="{FF2B5EF4-FFF2-40B4-BE49-F238E27FC236}">
                <a16:creationId xmlns:a16="http://schemas.microsoft.com/office/drawing/2014/main" id="{6C986AAA-C8FB-4825-8C0D-703230DE4C97}"/>
              </a:ext>
            </a:extLst>
          </p:cNvPr>
          <p:cNvSpPr>
            <a:spLocks noGrp="1"/>
          </p:cNvSpPr>
          <p:nvPr>
            <p:ph sz="quarter" idx="4"/>
          </p:nvPr>
        </p:nvSpPr>
        <p:spPr>
          <a:xfrm>
            <a:off x="6172200" y="2505075"/>
            <a:ext cx="5183188" cy="3142099"/>
          </a:xfrm>
        </p:spPr>
        <p:txBody>
          <a:bodyPr>
            <a:normAutofit fontScale="77500" lnSpcReduction="20000"/>
          </a:bodyPr>
          <a:lstStyle/>
          <a:p>
            <a:r>
              <a:rPr lang="en-US" dirty="0"/>
              <a:t>§ 106.8(e) - Consult with disability support</a:t>
            </a:r>
          </a:p>
          <a:p>
            <a:r>
              <a:rPr lang="en-US" dirty="0"/>
              <a:t>§ 106.44(e) - Public awareness events*</a:t>
            </a:r>
          </a:p>
          <a:p>
            <a:r>
              <a:rPr lang="en-US" dirty="0"/>
              <a:t>§ 106.45(b)(2) - Be the decision maker in grievance process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9F38F-43D8-5225-6BF6-741D003A9328}"/>
              </a:ext>
            </a:extLst>
          </p:cNvPr>
          <p:cNvSpPr>
            <a:spLocks noGrp="1"/>
          </p:cNvSpPr>
          <p:nvPr>
            <p:ph type="title"/>
          </p:nvPr>
        </p:nvSpPr>
        <p:spPr>
          <a:xfrm>
            <a:off x="839788" y="281781"/>
            <a:ext cx="10515600" cy="1325563"/>
          </a:xfrm>
        </p:spPr>
        <p:txBody>
          <a:bodyPr/>
          <a:lstStyle/>
          <a:p>
            <a:r>
              <a:rPr lang="en-US" dirty="0"/>
              <a:t>Initiating The Grievance Process</a:t>
            </a:r>
          </a:p>
        </p:txBody>
      </p:sp>
      <p:sp>
        <p:nvSpPr>
          <p:cNvPr id="3" name="Text Placeholder 2">
            <a:extLst>
              <a:ext uri="{FF2B5EF4-FFF2-40B4-BE49-F238E27FC236}">
                <a16:creationId xmlns:a16="http://schemas.microsoft.com/office/drawing/2014/main" id="{C4D358D8-9D56-928B-F687-78DBE3E6AE6D}"/>
              </a:ext>
            </a:extLst>
          </p:cNvPr>
          <p:cNvSpPr>
            <a:spLocks noGrp="1"/>
          </p:cNvSpPr>
          <p:nvPr>
            <p:ph type="body" idx="1"/>
          </p:nvPr>
        </p:nvSpPr>
        <p:spPr>
          <a:xfrm>
            <a:off x="839788" y="1215709"/>
            <a:ext cx="5157787" cy="823912"/>
          </a:xfrm>
        </p:spPr>
        <p:txBody>
          <a:bodyPr>
            <a:normAutofit/>
          </a:bodyPr>
          <a:lstStyle/>
          <a:p>
            <a:pPr algn="ctr"/>
            <a:r>
              <a:rPr lang="en-US" sz="2800" dirty="0"/>
              <a:t>2020 Regulations</a:t>
            </a:r>
          </a:p>
        </p:txBody>
      </p:sp>
      <p:sp>
        <p:nvSpPr>
          <p:cNvPr id="4" name="Content Placeholder 3">
            <a:extLst>
              <a:ext uri="{FF2B5EF4-FFF2-40B4-BE49-F238E27FC236}">
                <a16:creationId xmlns:a16="http://schemas.microsoft.com/office/drawing/2014/main" id="{413A733E-7535-D636-7941-E1606090899B}"/>
              </a:ext>
            </a:extLst>
          </p:cNvPr>
          <p:cNvSpPr>
            <a:spLocks noGrp="1"/>
          </p:cNvSpPr>
          <p:nvPr>
            <p:ph sz="half" idx="2"/>
          </p:nvPr>
        </p:nvSpPr>
        <p:spPr>
          <a:xfrm>
            <a:off x="1030872" y="2305705"/>
            <a:ext cx="5145881" cy="3972345"/>
          </a:xfrm>
        </p:spPr>
        <p:txBody>
          <a:bodyPr vert="horz" lIns="91440" tIns="45720" rIns="91440" bIns="45720" rtlCol="0" anchor="t">
            <a:normAutofit/>
          </a:bodyPr>
          <a:lstStyle/>
          <a:p>
            <a:r>
              <a:rPr lang="en-US" dirty="0"/>
              <a:t>Formal Complaint -- Signed, written, formal request</a:t>
            </a:r>
          </a:p>
          <a:p>
            <a:endParaRPr lang="en-US" dirty="0"/>
          </a:p>
        </p:txBody>
      </p:sp>
      <p:sp>
        <p:nvSpPr>
          <p:cNvPr id="5" name="Text Placeholder 4">
            <a:extLst>
              <a:ext uri="{FF2B5EF4-FFF2-40B4-BE49-F238E27FC236}">
                <a16:creationId xmlns:a16="http://schemas.microsoft.com/office/drawing/2014/main" id="{D55C9745-C11C-823B-49B0-E1CCFC3F0B81}"/>
              </a:ext>
            </a:extLst>
          </p:cNvPr>
          <p:cNvSpPr>
            <a:spLocks noGrp="1"/>
          </p:cNvSpPr>
          <p:nvPr>
            <p:ph type="body" sz="quarter" idx="3"/>
          </p:nvPr>
        </p:nvSpPr>
        <p:spPr>
          <a:xfrm>
            <a:off x="6099764" y="1260467"/>
            <a:ext cx="5183188" cy="823912"/>
          </a:xfrm>
        </p:spPr>
        <p:txBody>
          <a:bodyPr>
            <a:normAutofit/>
          </a:bodyPr>
          <a:lstStyle/>
          <a:p>
            <a:pPr algn="ctr"/>
            <a:r>
              <a:rPr lang="en-US" sz="2800" dirty="0"/>
              <a:t>2022 NPRM</a:t>
            </a:r>
          </a:p>
        </p:txBody>
      </p:sp>
      <p:sp>
        <p:nvSpPr>
          <p:cNvPr id="6" name="Content Placeholder 5">
            <a:extLst>
              <a:ext uri="{FF2B5EF4-FFF2-40B4-BE49-F238E27FC236}">
                <a16:creationId xmlns:a16="http://schemas.microsoft.com/office/drawing/2014/main" id="{CF0AA5B6-3271-842B-BA60-55DF6705267F}"/>
              </a:ext>
            </a:extLst>
          </p:cNvPr>
          <p:cNvSpPr>
            <a:spLocks noGrp="1"/>
          </p:cNvSpPr>
          <p:nvPr>
            <p:ph sz="quarter" idx="4"/>
          </p:nvPr>
        </p:nvSpPr>
        <p:spPr>
          <a:xfrm>
            <a:off x="6264274" y="2305705"/>
            <a:ext cx="5183188" cy="3746127"/>
          </a:xfrm>
        </p:spPr>
        <p:txBody>
          <a:bodyPr vert="horz" lIns="91440" tIns="45720" rIns="91440" bIns="45720" rtlCol="0" anchor="t">
            <a:normAutofit/>
          </a:bodyPr>
          <a:lstStyle/>
          <a:p>
            <a:r>
              <a:rPr lang="en-US" dirty="0">
                <a:latin typeface="Calibri"/>
                <a:ea typeface="Calibri" panose="020F0502020204030204" pitchFamily="34" charset="0"/>
                <a:cs typeface="Calibri"/>
              </a:rPr>
              <a:t>Complaint -- Oral </a:t>
            </a:r>
            <a:r>
              <a:rPr lang="en-US" sz="2800" dirty="0">
                <a:effectLst/>
                <a:latin typeface="Calibri"/>
                <a:ea typeface="Calibri" panose="020F0502020204030204" pitchFamily="34" charset="0"/>
                <a:cs typeface="Calibri"/>
              </a:rPr>
              <a:t>or written request</a:t>
            </a:r>
            <a:r>
              <a:rPr lang="en-US" dirty="0">
                <a:latin typeface="Calibri"/>
                <a:ea typeface="Calibri" panose="020F0502020204030204" pitchFamily="34" charset="0"/>
                <a:cs typeface="Calibri"/>
              </a:rPr>
              <a:t>. </a:t>
            </a:r>
            <a:endParaRPr lang="en-US" sz="2800" dirty="0">
              <a:effectLst/>
              <a:latin typeface="Calibri"/>
              <a:ea typeface="Calibri" panose="020F0502020204030204" pitchFamily="34" charset="0"/>
              <a:cs typeface="Calibri" panose="020F0502020204030204" pitchFamily="34" charset="0"/>
            </a:endParaRPr>
          </a:p>
          <a:p>
            <a:pPr marL="0" indent="0">
              <a:buNone/>
            </a:pPr>
            <a:r>
              <a:rPr lang="en-US" dirty="0">
                <a:latin typeface="Calibri"/>
                <a:ea typeface="Calibri" panose="020F0502020204030204" pitchFamily="34" charset="0"/>
                <a:cs typeface="Calibri"/>
              </a:rPr>
              <a:t>		</a:t>
            </a:r>
            <a:endParaRPr lang="en-US" sz="2800" dirty="0">
              <a:effectLst/>
              <a:latin typeface="Calibri"/>
              <a:ea typeface="Calibri" panose="020F0502020204030204" pitchFamily="34" charset="0"/>
              <a:cs typeface="Calibri"/>
            </a:endParaRPr>
          </a:p>
          <a:p>
            <a:endParaRPr lang="en-US" dirty="0">
              <a:latin typeface="Calibri" panose="020F0502020204030204" pitchFamily="34" charset="0"/>
              <a:cs typeface="Calibri" panose="020F0502020204030204" pitchFamily="34" charset="0"/>
            </a:endParaRPr>
          </a:p>
        </p:txBody>
      </p:sp>
      <p:pic>
        <p:nvPicPr>
          <p:cNvPr id="10" name="Graphic 9" descr="Contract with solid fill">
            <a:extLst>
              <a:ext uri="{FF2B5EF4-FFF2-40B4-BE49-F238E27FC236}">
                <a16:creationId xmlns:a16="http://schemas.microsoft.com/office/drawing/2014/main" id="{06684026-A2CC-DF88-DDD1-41BE391E82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99049" y="3429000"/>
            <a:ext cx="1578192" cy="1578192"/>
          </a:xfrm>
          <a:prstGeom prst="rect">
            <a:avLst/>
          </a:prstGeom>
        </p:spPr>
      </p:pic>
      <p:pic>
        <p:nvPicPr>
          <p:cNvPr id="12" name="Graphic 11" descr="Elongated speech bubble">
            <a:extLst>
              <a:ext uri="{FF2B5EF4-FFF2-40B4-BE49-F238E27FC236}">
                <a16:creationId xmlns:a16="http://schemas.microsoft.com/office/drawing/2014/main" id="{0A0A751F-6977-63A0-4732-A11D51BAF2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2695" y="3613258"/>
            <a:ext cx="1457325" cy="1209675"/>
          </a:xfrm>
          <a:prstGeom prst="rect">
            <a:avLst/>
          </a:prstGeom>
        </p:spPr>
      </p:pic>
    </p:spTree>
    <p:extLst>
      <p:ext uri="{BB962C8B-B14F-4D97-AF65-F5344CB8AC3E}">
        <p14:creationId xmlns:p14="http://schemas.microsoft.com/office/powerpoint/2010/main" val="14959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96E7-150C-A47E-F70A-D6DAEBE5F23F}"/>
              </a:ext>
            </a:extLst>
          </p:cNvPr>
          <p:cNvSpPr>
            <a:spLocks noGrp="1"/>
          </p:cNvSpPr>
          <p:nvPr>
            <p:ph type="title"/>
          </p:nvPr>
        </p:nvSpPr>
        <p:spPr/>
        <p:txBody>
          <a:bodyPr/>
          <a:lstStyle/>
          <a:p>
            <a:r>
              <a:rPr lang="en-US" dirty="0"/>
              <a:t>Initiating The Grievance Process</a:t>
            </a:r>
          </a:p>
        </p:txBody>
      </p:sp>
      <p:sp>
        <p:nvSpPr>
          <p:cNvPr id="3" name="Content Placeholder 2">
            <a:extLst>
              <a:ext uri="{FF2B5EF4-FFF2-40B4-BE49-F238E27FC236}">
                <a16:creationId xmlns:a16="http://schemas.microsoft.com/office/drawing/2014/main" id="{083CA6CA-4039-EB00-6918-3C6B805AC7B5}"/>
              </a:ext>
            </a:extLst>
          </p:cNvPr>
          <p:cNvSpPr>
            <a:spLocks noGrp="1"/>
          </p:cNvSpPr>
          <p:nvPr>
            <p:ph idx="1"/>
          </p:nvPr>
        </p:nvSpPr>
        <p:spPr/>
        <p:txBody>
          <a:bodyPr vert="horz" lIns="91440" tIns="45720" rIns="91440" bIns="45720" rtlCol="0" anchor="t">
            <a:normAutofit lnSpcReduction="10000"/>
          </a:bodyPr>
          <a:lstStyle/>
          <a:p>
            <a:r>
              <a:rPr lang="en-US" dirty="0"/>
              <a:t>Who is a complainant?</a:t>
            </a:r>
          </a:p>
          <a:p>
            <a:pPr lvl="1">
              <a:lnSpc>
                <a:spcPct val="115000"/>
              </a:lnSpc>
              <a:spcBef>
                <a:spcPts val="0"/>
              </a:spcBef>
            </a:pPr>
            <a:r>
              <a:rPr lang="en-US" sz="2800" dirty="0">
                <a:latin typeface="Calibri"/>
                <a:ea typeface="Calibri" panose="020F0502020204030204" pitchFamily="34" charset="0"/>
                <a:cs typeface="Times New Roman"/>
              </a:rPr>
              <a:t>A</a:t>
            </a:r>
            <a:r>
              <a:rPr lang="en-US" sz="2800" dirty="0">
                <a:effectLst/>
                <a:latin typeface="Calibri"/>
                <a:ea typeface="Calibri" panose="020F0502020204030204" pitchFamily="34" charset="0"/>
                <a:cs typeface="Times New Roman"/>
              </a:rPr>
              <a:t>nyone who has experienced sex discrimination can be a complainant, including students, employees, or third parties.</a:t>
            </a:r>
          </a:p>
          <a:p>
            <a:pPr marL="457200" lvl="1" indent="0">
              <a:lnSpc>
                <a:spcPct val="114999"/>
              </a:lnSpc>
              <a:spcBef>
                <a:spcPts val="0"/>
              </a:spcBef>
              <a:buNone/>
            </a:pPr>
            <a:endParaRPr lang="en-US" sz="2800" dirty="0">
              <a:latin typeface="Calibri" panose="020F0502020204030204" pitchFamily="34" charset="0"/>
              <a:ea typeface="Calibri" panose="020F0502020204030204" pitchFamily="34" charset="0"/>
              <a:cs typeface="Times New Roman"/>
            </a:endParaRPr>
          </a:p>
          <a:p>
            <a:pPr lvl="1">
              <a:lnSpc>
                <a:spcPct val="115000"/>
              </a:lnSpc>
              <a:spcBef>
                <a:spcPts val="0"/>
              </a:spcBef>
            </a:pPr>
            <a:r>
              <a:rPr lang="en-US" sz="2800" dirty="0">
                <a:solidFill>
                  <a:schemeClr val="accent6">
                    <a:lumMod val="75000"/>
                  </a:schemeClr>
                </a:solidFill>
                <a:latin typeface="Calibri"/>
                <a:ea typeface="Calibri" panose="020F0502020204030204" pitchFamily="34" charset="0"/>
                <a:cs typeface="Times New Roman"/>
              </a:rPr>
              <a:t>Third-parties</a:t>
            </a:r>
            <a:r>
              <a:rPr lang="en-US" sz="2800" dirty="0">
                <a:latin typeface="Calibri"/>
                <a:ea typeface="Calibri" panose="020F0502020204030204" pitchFamily="34" charset="0"/>
                <a:cs typeface="Times New Roman"/>
              </a:rPr>
              <a:t> </a:t>
            </a:r>
            <a:r>
              <a:rPr lang="en-US" sz="2800" dirty="0">
                <a:effectLst/>
                <a:latin typeface="Calibri"/>
                <a:ea typeface="Calibri" panose="020F0502020204030204" pitchFamily="34" charset="0"/>
                <a:cs typeface="Times New Roman"/>
              </a:rPr>
              <a:t>must be </a:t>
            </a:r>
            <a:r>
              <a:rPr lang="en-US" sz="2800" b="1" u="sng" dirty="0">
                <a:effectLst/>
                <a:latin typeface="Calibri"/>
                <a:ea typeface="Calibri" panose="020F0502020204030204" pitchFamily="34" charset="0"/>
                <a:cs typeface="Times New Roman"/>
              </a:rPr>
              <a:t>participating in or attempting to participate in the institution’s education program or activity</a:t>
            </a:r>
            <a:r>
              <a:rPr lang="en-US" sz="2800" b="1" dirty="0">
                <a:effectLst/>
                <a:latin typeface="Calibri"/>
                <a:ea typeface="Calibri" panose="020F0502020204030204" pitchFamily="34" charset="0"/>
                <a:cs typeface="Times New Roman"/>
              </a:rPr>
              <a:t> </a:t>
            </a:r>
            <a:r>
              <a:rPr lang="en-US" sz="2800" dirty="0">
                <a:effectLst/>
                <a:latin typeface="Calibri"/>
                <a:ea typeface="Calibri" panose="020F0502020204030204" pitchFamily="34" charset="0"/>
                <a:cs typeface="Times New Roman"/>
              </a:rPr>
              <a:t>when the alleged </a:t>
            </a:r>
            <a:r>
              <a:rPr lang="en-US" sz="2800" dirty="0">
                <a:solidFill>
                  <a:schemeClr val="accent6">
                    <a:lumMod val="75000"/>
                  </a:schemeClr>
                </a:solidFill>
                <a:effectLst/>
                <a:latin typeface="Calibri"/>
                <a:ea typeface="Calibri" panose="020F0502020204030204" pitchFamily="34" charset="0"/>
                <a:cs typeface="Times New Roman"/>
              </a:rPr>
              <a:t>sex discrimination</a:t>
            </a:r>
            <a:r>
              <a:rPr lang="en-US" sz="2800" dirty="0">
                <a:effectLst/>
                <a:latin typeface="Calibri"/>
                <a:ea typeface="Calibri" panose="020F0502020204030204" pitchFamily="34" charset="0"/>
                <a:cs typeface="Times New Roman"/>
              </a:rPr>
              <a:t> occurred.</a:t>
            </a:r>
            <a:r>
              <a:rPr lang="en-US" sz="2800" dirty="0">
                <a:latin typeface="Calibri"/>
                <a:ea typeface="Calibri" panose="020F0502020204030204" pitchFamily="34" charset="0"/>
                <a:cs typeface="Times New Roman"/>
              </a:rPr>
              <a:t> </a:t>
            </a:r>
          </a:p>
          <a:p>
            <a:pPr marL="457200" lvl="1" indent="0" algn="r">
              <a:lnSpc>
                <a:spcPct val="114999"/>
              </a:lnSpc>
              <a:spcBef>
                <a:spcPts val="0"/>
              </a:spcBef>
              <a:buNone/>
            </a:pPr>
            <a:r>
              <a:rPr lang="en-US" dirty="0">
                <a:latin typeface="Calibri"/>
                <a:ea typeface="Calibri" panose="020F0502020204030204" pitchFamily="34" charset="0"/>
                <a:cs typeface="Times New Roman"/>
              </a:rPr>
              <a:t>NPRM </a:t>
            </a:r>
            <a:r>
              <a:rPr lang="en-US" dirty="0">
                <a:latin typeface="Calibri"/>
                <a:ea typeface="Calibri" panose="020F0502020204030204" pitchFamily="34" charset="0"/>
                <a:cs typeface="Calibri"/>
              </a:rPr>
              <a:t>§106.2</a:t>
            </a:r>
          </a:p>
        </p:txBody>
      </p:sp>
    </p:spTree>
    <p:extLst>
      <p:ext uri="{BB962C8B-B14F-4D97-AF65-F5344CB8AC3E}">
        <p14:creationId xmlns:p14="http://schemas.microsoft.com/office/powerpoint/2010/main" val="129857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5CEA-523A-9BB5-ADFE-A766198DA8FF}"/>
              </a:ext>
            </a:extLst>
          </p:cNvPr>
          <p:cNvSpPr>
            <a:spLocks noGrp="1"/>
          </p:cNvSpPr>
          <p:nvPr>
            <p:ph type="title"/>
          </p:nvPr>
        </p:nvSpPr>
        <p:spPr/>
        <p:txBody>
          <a:bodyPr/>
          <a:lstStyle/>
          <a:p>
            <a:r>
              <a:rPr lang="en-US" dirty="0"/>
              <a:t>Initiating The Grievance Process </a:t>
            </a:r>
            <a:br>
              <a:rPr lang="en-US" dirty="0"/>
            </a:br>
            <a:r>
              <a:rPr lang="en-US" sz="3600" dirty="0"/>
              <a:t>(Unwilling Complainant)</a:t>
            </a:r>
            <a:endParaRPr lang="en-US" dirty="0"/>
          </a:p>
        </p:txBody>
      </p:sp>
      <p:sp>
        <p:nvSpPr>
          <p:cNvPr id="3" name="Content Placeholder 2">
            <a:extLst>
              <a:ext uri="{FF2B5EF4-FFF2-40B4-BE49-F238E27FC236}">
                <a16:creationId xmlns:a16="http://schemas.microsoft.com/office/drawing/2014/main" id="{DFC3A3BD-4CEB-096B-8F76-26F742CE732E}"/>
              </a:ext>
            </a:extLst>
          </p:cNvPr>
          <p:cNvSpPr>
            <a:spLocks noGrp="1"/>
          </p:cNvSpPr>
          <p:nvPr>
            <p:ph sz="half" idx="1"/>
          </p:nvPr>
        </p:nvSpPr>
        <p:spPr>
          <a:xfrm>
            <a:off x="838200" y="1825625"/>
            <a:ext cx="4888345" cy="3873211"/>
          </a:xfrm>
        </p:spPr>
        <p:txBody>
          <a:bodyPr vert="horz" lIns="91440" tIns="45720" rIns="91440" bIns="45720" rtlCol="0" anchor="ctr">
            <a:normAutofit/>
          </a:bodyPr>
          <a:lstStyle/>
          <a:p>
            <a:endParaRPr lang="en-US" dirty="0">
              <a:ea typeface="+mn-lt"/>
              <a:cs typeface="+mn-lt"/>
            </a:endParaRPr>
          </a:p>
          <a:p>
            <a:r>
              <a:rPr lang="en-US" dirty="0">
                <a:ea typeface="+mn-lt"/>
                <a:cs typeface="+mn-lt"/>
              </a:rPr>
              <a:t>A complaint generally should be initiated when there is:</a:t>
            </a:r>
            <a:endParaRPr lang="en-US" dirty="0">
              <a:ea typeface="+mn-lt"/>
              <a:cs typeface="Times New Roman"/>
            </a:endParaRPr>
          </a:p>
          <a:p>
            <a:pPr lvl="1"/>
            <a:r>
              <a:rPr lang="en-US" dirty="0">
                <a:ea typeface="+mn-lt"/>
                <a:cs typeface="+mn-lt"/>
              </a:rPr>
              <a:t>An immediate </a:t>
            </a:r>
            <a:r>
              <a:rPr lang="en-US" dirty="0">
                <a:effectLst/>
                <a:ea typeface="+mn-lt"/>
                <a:cs typeface="+mn-lt"/>
              </a:rPr>
              <a:t>and serious threat to the health </a:t>
            </a:r>
            <a:r>
              <a:rPr lang="en-US" dirty="0">
                <a:ea typeface="+mn-lt"/>
                <a:cs typeface="+mn-lt"/>
              </a:rPr>
              <a:t>and </a:t>
            </a:r>
            <a:r>
              <a:rPr lang="en-US" dirty="0">
                <a:effectLst/>
                <a:ea typeface="+mn-lt"/>
                <a:cs typeface="+mn-lt"/>
              </a:rPr>
              <a:t>safety of </a:t>
            </a:r>
            <a:r>
              <a:rPr lang="en-US" dirty="0">
                <a:ea typeface="+mn-lt"/>
                <a:cs typeface="+mn-lt"/>
              </a:rPr>
              <a:t>any community member; </a:t>
            </a:r>
            <a:r>
              <a:rPr lang="en-US" dirty="0">
                <a:effectLst/>
                <a:ea typeface="+mn-lt"/>
                <a:cs typeface="+mn-lt"/>
              </a:rPr>
              <a:t>or</a:t>
            </a:r>
            <a:r>
              <a:rPr lang="en-US" dirty="0">
                <a:ea typeface="+mn-lt"/>
                <a:cs typeface="+mn-lt"/>
              </a:rPr>
              <a:t> </a:t>
            </a:r>
          </a:p>
          <a:p>
            <a:pPr lvl="1"/>
            <a:r>
              <a:rPr lang="en-US" dirty="0">
                <a:ea typeface="+mn-lt"/>
                <a:cs typeface="+mn-lt"/>
              </a:rPr>
              <a:t>Corroborating evidence available. </a:t>
            </a:r>
            <a:endParaRPr lang="en-US" dirty="0">
              <a:cs typeface="Calibri"/>
            </a:endParaRPr>
          </a:p>
          <a:p>
            <a:pPr marL="0" indent="0">
              <a:buNone/>
            </a:pPr>
            <a:endParaRPr lang="en-US" sz="4200" dirty="0">
              <a:ea typeface="Calibri" panose="020F0502020204030204" pitchFamily="34" charset="0"/>
              <a:cs typeface="Times New Roman"/>
            </a:endParaRPr>
          </a:p>
          <a:p>
            <a:pPr marL="571500" indent="-571500" algn="ctr"/>
            <a:endParaRPr lang="en-US" sz="4200" dirty="0">
              <a:cs typeface="Times New Roman"/>
            </a:endParaRPr>
          </a:p>
          <a:p>
            <a:pPr marL="0" indent="0">
              <a:buNone/>
            </a:pPr>
            <a:endParaRPr lang="en-US" dirty="0"/>
          </a:p>
        </p:txBody>
      </p:sp>
      <p:sp>
        <p:nvSpPr>
          <p:cNvPr id="7" name="Content Placeholder 6">
            <a:extLst>
              <a:ext uri="{FF2B5EF4-FFF2-40B4-BE49-F238E27FC236}">
                <a16:creationId xmlns:a16="http://schemas.microsoft.com/office/drawing/2014/main" id="{06EFC972-F478-95CA-02FF-945F2D3F8EA2}"/>
              </a:ext>
            </a:extLst>
          </p:cNvPr>
          <p:cNvSpPr>
            <a:spLocks noGrp="1"/>
          </p:cNvSpPr>
          <p:nvPr>
            <p:ph sz="half" idx="2"/>
          </p:nvPr>
        </p:nvSpPr>
        <p:spPr>
          <a:xfrm>
            <a:off x="6465454" y="1764145"/>
            <a:ext cx="4888346" cy="3934691"/>
          </a:xfrm>
        </p:spPr>
        <p:txBody>
          <a:bodyPr>
            <a:normAutofit/>
          </a:bodyPr>
          <a:lstStyle/>
          <a:p>
            <a:r>
              <a:rPr lang="en-US" dirty="0">
                <a:cs typeface="Times New Roman"/>
              </a:rPr>
              <a:t>Factors to consider:</a:t>
            </a:r>
          </a:p>
          <a:p>
            <a:pPr lvl="1"/>
            <a:r>
              <a:rPr lang="en-US" dirty="0">
                <a:ea typeface="Calibri" panose="020F0502020204030204" pitchFamily="34" charset="0"/>
                <a:cs typeface="Arial"/>
              </a:rPr>
              <a:t>Risk</a:t>
            </a:r>
            <a:r>
              <a:rPr lang="en-US" dirty="0">
                <a:effectLst/>
                <a:ea typeface="Calibri" panose="020F0502020204030204" pitchFamily="34" charset="0"/>
                <a:cs typeface="Arial"/>
              </a:rPr>
              <a:t> of additional sex discrimination</a:t>
            </a:r>
            <a:r>
              <a:rPr lang="en-US" dirty="0">
                <a:ea typeface="Calibri" panose="020F0502020204030204" pitchFamily="34" charset="0"/>
                <a:cs typeface="Arial"/>
              </a:rPr>
              <a:t>;</a:t>
            </a:r>
            <a:endParaRPr lang="en-US" dirty="0">
              <a:effectLst/>
              <a:ea typeface="Calibri" panose="020F0502020204030204" pitchFamily="34" charset="0"/>
              <a:cs typeface="Arial" panose="020B0604020202020204" pitchFamily="34" charset="0"/>
            </a:endParaRPr>
          </a:p>
          <a:p>
            <a:pPr lvl="1"/>
            <a:r>
              <a:rPr lang="en-US" dirty="0">
                <a:ea typeface="Calibri" panose="020F0502020204030204" pitchFamily="34" charset="0"/>
                <a:cs typeface="Arial"/>
              </a:rPr>
              <a:t>Seriousness</a:t>
            </a:r>
            <a:r>
              <a:rPr lang="en-US" dirty="0">
                <a:effectLst/>
                <a:ea typeface="Calibri" panose="020F0502020204030204" pitchFamily="34" charset="0"/>
                <a:cs typeface="Arial"/>
              </a:rPr>
              <a:t> of alleged sex discrimination</a:t>
            </a:r>
            <a:r>
              <a:rPr lang="en-US" dirty="0">
                <a:ea typeface="Calibri" panose="020F0502020204030204" pitchFamily="34" charset="0"/>
                <a:cs typeface="Arial"/>
              </a:rPr>
              <a:t>;</a:t>
            </a:r>
            <a:endParaRPr lang="en-US" dirty="0">
              <a:effectLst/>
              <a:ea typeface="Calibri" panose="020F0502020204030204" pitchFamily="34" charset="0"/>
              <a:cs typeface="Arial"/>
            </a:endParaRPr>
          </a:p>
          <a:p>
            <a:pPr lvl="1"/>
            <a:r>
              <a:rPr lang="en-US" dirty="0">
                <a:ea typeface="Calibri" panose="020F0502020204030204" pitchFamily="34" charset="0"/>
                <a:cs typeface="Arial"/>
              </a:rPr>
              <a:t>Age</a:t>
            </a:r>
            <a:r>
              <a:rPr lang="en-US" dirty="0">
                <a:effectLst/>
                <a:ea typeface="Calibri" panose="020F0502020204030204" pitchFamily="34" charset="0"/>
                <a:cs typeface="Arial"/>
              </a:rPr>
              <a:t> and relationship of parties</a:t>
            </a:r>
            <a:r>
              <a:rPr lang="en-US" dirty="0">
                <a:ea typeface="Calibri" panose="020F0502020204030204" pitchFamily="34" charset="0"/>
                <a:cs typeface="Arial"/>
              </a:rPr>
              <a:t>;</a:t>
            </a:r>
            <a:endParaRPr lang="en-US" dirty="0">
              <a:effectLst/>
              <a:ea typeface="Calibri" panose="020F0502020204030204" pitchFamily="34" charset="0"/>
              <a:cs typeface="Arial"/>
            </a:endParaRPr>
          </a:p>
          <a:p>
            <a:pPr lvl="1"/>
            <a:r>
              <a:rPr lang="en-US" dirty="0">
                <a:ea typeface="Calibri" panose="020F0502020204030204" pitchFamily="34" charset="0"/>
                <a:cs typeface="Arial"/>
              </a:rPr>
              <a:t>Scope </a:t>
            </a:r>
            <a:r>
              <a:rPr lang="en-US" dirty="0">
                <a:effectLst/>
                <a:ea typeface="Calibri" panose="020F0502020204030204" pitchFamily="34" charset="0"/>
                <a:cs typeface="Arial"/>
              </a:rPr>
              <a:t>of alleged sex discrimination</a:t>
            </a:r>
            <a:r>
              <a:rPr lang="en-US" dirty="0">
                <a:ea typeface="Calibri" panose="020F0502020204030204" pitchFamily="34" charset="0"/>
                <a:cs typeface="Arial"/>
              </a:rPr>
              <a:t>;</a:t>
            </a:r>
            <a:endParaRPr lang="en-US" dirty="0">
              <a:effectLst/>
              <a:ea typeface="Calibri" panose="020F0502020204030204" pitchFamily="34" charset="0"/>
              <a:cs typeface="Arial" panose="020B0604020202020204" pitchFamily="34" charset="0"/>
            </a:endParaRPr>
          </a:p>
          <a:p>
            <a:pPr lvl="1"/>
            <a:r>
              <a:rPr lang="en-US" dirty="0">
                <a:ea typeface="Calibri" panose="020F0502020204030204" pitchFamily="34" charset="0"/>
                <a:cs typeface="Arial"/>
              </a:rPr>
              <a:t>Availability</a:t>
            </a:r>
            <a:r>
              <a:rPr lang="en-US" dirty="0">
                <a:effectLst/>
                <a:ea typeface="Calibri" panose="020F0502020204030204" pitchFamily="34" charset="0"/>
                <a:cs typeface="Arial"/>
              </a:rPr>
              <a:t> of evidence</a:t>
            </a:r>
            <a:r>
              <a:rPr lang="en-US" dirty="0">
                <a:ea typeface="Calibri" panose="020F0502020204030204" pitchFamily="34" charset="0"/>
                <a:cs typeface="Arial"/>
              </a:rPr>
              <a:t>;</a:t>
            </a:r>
            <a:r>
              <a:rPr lang="en-US" dirty="0">
                <a:effectLst/>
                <a:ea typeface="Calibri" panose="020F0502020204030204" pitchFamily="34" charset="0"/>
                <a:cs typeface="Arial"/>
              </a:rPr>
              <a:t> and</a:t>
            </a:r>
            <a:r>
              <a:rPr lang="en-US" dirty="0">
                <a:ea typeface="Calibri" panose="020F0502020204030204" pitchFamily="34" charset="0"/>
                <a:cs typeface="Arial"/>
              </a:rPr>
              <a:t>  </a:t>
            </a:r>
            <a:endParaRPr lang="en-US" dirty="0">
              <a:effectLst/>
              <a:ea typeface="Calibri" panose="020F0502020204030204" pitchFamily="34" charset="0"/>
              <a:cs typeface="Arial" panose="020B0604020202020204" pitchFamily="34" charset="0"/>
            </a:endParaRPr>
          </a:p>
          <a:p>
            <a:pPr lvl="1"/>
            <a:r>
              <a:rPr lang="en-US" dirty="0">
                <a:ea typeface="Calibri" panose="020F0502020204030204" pitchFamily="34" charset="0"/>
                <a:cs typeface="Arial"/>
              </a:rPr>
              <a:t>Disciplinary</a:t>
            </a:r>
            <a:r>
              <a:rPr lang="en-US" dirty="0">
                <a:effectLst/>
                <a:ea typeface="Calibri" panose="020F0502020204030204" pitchFamily="34" charset="0"/>
                <a:cs typeface="Arial"/>
              </a:rPr>
              <a:t> sanction</a:t>
            </a:r>
          </a:p>
          <a:p>
            <a:endParaRPr lang="en-US" dirty="0"/>
          </a:p>
        </p:txBody>
      </p:sp>
    </p:spTree>
    <p:extLst>
      <p:ext uri="{BB962C8B-B14F-4D97-AF65-F5344CB8AC3E}">
        <p14:creationId xmlns:p14="http://schemas.microsoft.com/office/powerpoint/2010/main" val="195387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20298-CD11-4124-84CF-EFF84C1CA767}"/>
              </a:ext>
            </a:extLst>
          </p:cNvPr>
          <p:cNvSpPr>
            <a:spLocks noGrp="1"/>
          </p:cNvSpPr>
          <p:nvPr>
            <p:ph type="title"/>
          </p:nvPr>
        </p:nvSpPr>
        <p:spPr/>
        <p:txBody>
          <a:bodyPr/>
          <a:lstStyle/>
          <a:p>
            <a:r>
              <a:rPr lang="en-US" dirty="0"/>
              <a:t>Two Procedures (or Two Layers)</a:t>
            </a:r>
          </a:p>
        </p:txBody>
      </p:sp>
      <p:sp>
        <p:nvSpPr>
          <p:cNvPr id="3" name="Content Placeholder 2">
            <a:extLst>
              <a:ext uri="{FF2B5EF4-FFF2-40B4-BE49-F238E27FC236}">
                <a16:creationId xmlns:a16="http://schemas.microsoft.com/office/drawing/2014/main" id="{BEE57C87-537A-47DB-B476-6D284615BDB9}"/>
              </a:ext>
            </a:extLst>
          </p:cNvPr>
          <p:cNvSpPr>
            <a:spLocks noGrp="1"/>
          </p:cNvSpPr>
          <p:nvPr>
            <p:ph idx="1"/>
          </p:nvPr>
        </p:nvSpPr>
        <p:spPr>
          <a:xfrm>
            <a:off x="838200" y="1690689"/>
            <a:ext cx="10515600" cy="3925252"/>
          </a:xfrm>
        </p:spPr>
        <p:txBody>
          <a:bodyPr/>
          <a:lstStyle/>
          <a:p>
            <a:pPr marL="0" indent="0">
              <a:buNone/>
            </a:pPr>
            <a:r>
              <a:rPr lang="en-US" dirty="0">
                <a:ea typeface="Calibri" panose="020F0502020204030204" pitchFamily="34" charset="0"/>
                <a:cs typeface="Times New Roman" panose="02020603050405020304" pitchFamily="18" charset="0"/>
              </a:rPr>
              <a:t>“</a:t>
            </a:r>
            <a:r>
              <a:rPr lang="en-US" u="sng" dirty="0">
                <a:ea typeface="Calibri" panose="020F0502020204030204" pitchFamily="34" charset="0"/>
                <a:cs typeface="Times New Roman" panose="02020603050405020304" pitchFamily="18" charset="0"/>
              </a:rPr>
              <a:t>[P]roposed § 106.45 </a:t>
            </a:r>
            <a:r>
              <a:rPr lang="en-US" dirty="0">
                <a:ea typeface="Calibri" panose="020F0502020204030204" pitchFamily="34" charset="0"/>
                <a:cs typeface="Times New Roman" panose="02020603050405020304" pitchFamily="18" charset="0"/>
              </a:rPr>
              <a:t>contains specific requirements for grievance procedures that would apply to </a:t>
            </a:r>
            <a:r>
              <a:rPr lang="en-US" u="sng" dirty="0">
                <a:ea typeface="Calibri" panose="020F0502020204030204" pitchFamily="34" charset="0"/>
                <a:cs typeface="Times New Roman" panose="02020603050405020304" pitchFamily="18" charset="0"/>
              </a:rPr>
              <a:t>all complaints of sex discrimination</a:t>
            </a:r>
            <a:r>
              <a:rPr lang="en-US" dirty="0">
                <a:ea typeface="Calibri" panose="020F0502020204030204" pitchFamily="34" charset="0"/>
                <a:cs typeface="Times New Roman" panose="02020603050405020304" pitchFamily="18" charset="0"/>
              </a:rPr>
              <a:t> at any recipient and . . . </a:t>
            </a:r>
          </a:p>
          <a:p>
            <a:pPr marL="0" indent="0">
              <a:buNone/>
            </a:pPr>
            <a:endParaRPr lang="en-US" dirty="0">
              <a:ea typeface="Calibri" panose="020F0502020204030204" pitchFamily="34" charset="0"/>
              <a:cs typeface="Times New Roman" panose="02020603050405020304" pitchFamily="18" charset="0"/>
            </a:endParaRPr>
          </a:p>
          <a:p>
            <a:pPr marL="0" indent="0">
              <a:buNone/>
            </a:pPr>
            <a:r>
              <a:rPr lang="en-US" dirty="0">
                <a:ea typeface="Calibri" panose="020F0502020204030204" pitchFamily="34" charset="0"/>
                <a:cs typeface="Times New Roman" panose="02020603050405020304" pitchFamily="18" charset="0"/>
              </a:rPr>
              <a:t>a new </a:t>
            </a:r>
            <a:r>
              <a:rPr lang="en-US" u="sng" dirty="0">
                <a:ea typeface="Calibri" panose="020F0502020204030204" pitchFamily="34" charset="0"/>
                <a:cs typeface="Times New Roman" panose="02020603050405020304" pitchFamily="18" charset="0"/>
              </a:rPr>
              <a:t>proposed § 106.46 </a:t>
            </a:r>
            <a:r>
              <a:rPr lang="en-US" dirty="0">
                <a:ea typeface="Calibri" panose="020F0502020204030204" pitchFamily="34" charset="0"/>
                <a:cs typeface="Times New Roman" panose="02020603050405020304" pitchFamily="18" charset="0"/>
              </a:rPr>
              <a:t>contains </a:t>
            </a:r>
            <a:r>
              <a:rPr lang="en-US" u="sng" dirty="0">
                <a:ea typeface="Calibri" panose="020F0502020204030204" pitchFamily="34" charset="0"/>
                <a:cs typeface="Times New Roman" panose="02020603050405020304" pitchFamily="18" charset="0"/>
              </a:rPr>
              <a:t>additional requirements</a:t>
            </a:r>
            <a:r>
              <a:rPr lang="en-US" dirty="0">
                <a:ea typeface="Calibri" panose="020F0502020204030204" pitchFamily="34" charset="0"/>
                <a:cs typeface="Times New Roman" panose="02020603050405020304" pitchFamily="18" charset="0"/>
              </a:rPr>
              <a:t> that would apply only to complaints of </a:t>
            </a:r>
            <a:r>
              <a:rPr lang="en-US" u="sng" dirty="0">
                <a:ea typeface="Calibri" panose="020F0502020204030204" pitchFamily="34" charset="0"/>
                <a:cs typeface="Times New Roman" panose="02020603050405020304" pitchFamily="18" charset="0"/>
              </a:rPr>
              <a:t>sex-based harassment</a:t>
            </a:r>
            <a:r>
              <a:rPr lang="en-US" dirty="0">
                <a:ea typeface="Calibri" panose="020F0502020204030204" pitchFamily="34" charset="0"/>
                <a:cs typeface="Times New Roman" panose="02020603050405020304" pitchFamily="18" charset="0"/>
              </a:rPr>
              <a:t> involving a </a:t>
            </a:r>
            <a:r>
              <a:rPr lang="en-US" u="sng" dirty="0">
                <a:ea typeface="Calibri" panose="020F0502020204030204" pitchFamily="34" charset="0"/>
                <a:cs typeface="Times New Roman" panose="02020603050405020304" pitchFamily="18" charset="0"/>
              </a:rPr>
              <a:t>student complainant or student respondent</a:t>
            </a:r>
            <a:r>
              <a:rPr lang="en-US" dirty="0">
                <a:ea typeface="Calibri" panose="020F0502020204030204" pitchFamily="34" charset="0"/>
                <a:cs typeface="Times New Roman" panose="02020603050405020304" pitchFamily="18" charset="0"/>
              </a:rPr>
              <a:t> at a postsecondary institution.”</a:t>
            </a:r>
            <a:endParaRPr lang="en-US" dirty="0"/>
          </a:p>
        </p:txBody>
      </p:sp>
    </p:spTree>
    <p:extLst>
      <p:ext uri="{BB962C8B-B14F-4D97-AF65-F5344CB8AC3E}">
        <p14:creationId xmlns:p14="http://schemas.microsoft.com/office/powerpoint/2010/main" val="3642415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480B-015C-45BF-B662-A69AFC72E86D}"/>
              </a:ext>
            </a:extLst>
          </p:cNvPr>
          <p:cNvSpPr>
            <a:spLocks noGrp="1"/>
          </p:cNvSpPr>
          <p:nvPr>
            <p:ph type="title"/>
          </p:nvPr>
        </p:nvSpPr>
        <p:spPr/>
        <p:txBody>
          <a:bodyPr/>
          <a:lstStyle/>
          <a:p>
            <a:r>
              <a:rPr lang="en-US" sz="4000" dirty="0"/>
              <a:t>Proposed § 106.45: Sex Discrimination</a:t>
            </a:r>
          </a:p>
        </p:txBody>
      </p:sp>
      <p:sp>
        <p:nvSpPr>
          <p:cNvPr id="3" name="Content Placeholder 2">
            <a:extLst>
              <a:ext uri="{FF2B5EF4-FFF2-40B4-BE49-F238E27FC236}">
                <a16:creationId xmlns:a16="http://schemas.microsoft.com/office/drawing/2014/main" id="{6729A974-C249-44FE-BC25-2750EF5D8977}"/>
              </a:ext>
            </a:extLst>
          </p:cNvPr>
          <p:cNvSpPr>
            <a:spLocks noGrp="1"/>
          </p:cNvSpPr>
          <p:nvPr>
            <p:ph idx="1"/>
          </p:nvPr>
        </p:nvSpPr>
        <p:spPr/>
        <p:txBody>
          <a:bodyPr>
            <a:normAutofit lnSpcReduction="10000"/>
          </a:bodyPr>
          <a:lstStyle/>
          <a:p>
            <a:r>
              <a:rPr lang="en-US" dirty="0"/>
              <a:t>Establish timeframes for major stages </a:t>
            </a:r>
          </a:p>
          <a:p>
            <a:pPr lvl="1"/>
            <a:r>
              <a:rPr lang="en-US" dirty="0"/>
              <a:t>(evaluation/dismissal; investigation; determination; appeal)</a:t>
            </a:r>
          </a:p>
          <a:p>
            <a:r>
              <a:rPr lang="en-US" dirty="0"/>
              <a:t>Eliminates mandatory dismissal</a:t>
            </a:r>
          </a:p>
          <a:p>
            <a:r>
              <a:rPr lang="en-US" dirty="0"/>
              <a:t>Investigator provides </a:t>
            </a:r>
            <a:r>
              <a:rPr lang="en-US" i="1" dirty="0"/>
              <a:t>description</a:t>
            </a:r>
            <a:r>
              <a:rPr lang="en-US" dirty="0"/>
              <a:t> of and opportunity to respond to relevant evidence</a:t>
            </a:r>
          </a:p>
          <a:p>
            <a:r>
              <a:rPr lang="en-US" dirty="0"/>
              <a:t>Requires process</a:t>
            </a:r>
            <a:r>
              <a:rPr lang="en-US" i="1" dirty="0"/>
              <a:t> </a:t>
            </a:r>
            <a:r>
              <a:rPr lang="en-US" dirty="0"/>
              <a:t>that enables the decisionmaker to </a:t>
            </a:r>
            <a:r>
              <a:rPr lang="en-US" i="1" dirty="0">
                <a:solidFill>
                  <a:schemeClr val="accent6">
                    <a:lumMod val="75000"/>
                  </a:schemeClr>
                </a:solidFill>
              </a:rPr>
              <a:t>adequately assess the credibility</a:t>
            </a:r>
            <a:r>
              <a:rPr lang="en-US" dirty="0">
                <a:solidFill>
                  <a:schemeClr val="accent6">
                    <a:lumMod val="75000"/>
                  </a:schemeClr>
                </a:solidFill>
              </a:rPr>
              <a:t> </a:t>
            </a:r>
            <a:r>
              <a:rPr lang="en-US" dirty="0"/>
              <a:t>of the parties and witnesses (to the extent credibility is both in dispute and relevant to evaluating one or more allegations of sex discrimination).</a:t>
            </a:r>
          </a:p>
          <a:p>
            <a:endParaRPr lang="en-US" dirty="0"/>
          </a:p>
        </p:txBody>
      </p:sp>
    </p:spTree>
    <p:extLst>
      <p:ext uri="{BB962C8B-B14F-4D97-AF65-F5344CB8AC3E}">
        <p14:creationId xmlns:p14="http://schemas.microsoft.com/office/powerpoint/2010/main" val="827002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480B-015C-45BF-B662-A69AFC72E86D}"/>
              </a:ext>
            </a:extLst>
          </p:cNvPr>
          <p:cNvSpPr>
            <a:spLocks noGrp="1"/>
          </p:cNvSpPr>
          <p:nvPr>
            <p:ph type="title"/>
          </p:nvPr>
        </p:nvSpPr>
        <p:spPr/>
        <p:txBody>
          <a:bodyPr/>
          <a:lstStyle/>
          <a:p>
            <a:r>
              <a:rPr lang="en-US" sz="4000" dirty="0"/>
              <a:t>Proposed § 106.46: Sex-Based Harassment</a:t>
            </a:r>
          </a:p>
        </p:txBody>
      </p:sp>
      <p:sp>
        <p:nvSpPr>
          <p:cNvPr id="3" name="Content Placeholder 2">
            <a:extLst>
              <a:ext uri="{FF2B5EF4-FFF2-40B4-BE49-F238E27FC236}">
                <a16:creationId xmlns:a16="http://schemas.microsoft.com/office/drawing/2014/main" id="{6729A974-C249-44FE-BC25-2750EF5D8977}"/>
              </a:ext>
            </a:extLst>
          </p:cNvPr>
          <p:cNvSpPr>
            <a:spLocks noGrp="1"/>
          </p:cNvSpPr>
          <p:nvPr>
            <p:ph idx="1"/>
          </p:nvPr>
        </p:nvSpPr>
        <p:spPr/>
        <p:txBody>
          <a:bodyPr/>
          <a:lstStyle/>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Grievance procedures for complaints of sex-based harassment that involve a student (complainant </a:t>
            </a:r>
            <a:r>
              <a:rPr lang="en-US" sz="2400" i="1" dirty="0">
                <a:ea typeface="Calibri" panose="020F0502020204030204" pitchFamily="34" charset="0"/>
                <a:cs typeface="Times New Roman" panose="02020603050405020304" pitchFamily="18" charset="0"/>
              </a:rPr>
              <a:t>or</a:t>
            </a:r>
            <a:r>
              <a:rPr lang="en-US" sz="2400" dirty="0">
                <a:ea typeface="Calibri" panose="020F0502020204030204" pitchFamily="34" charset="0"/>
                <a:cs typeface="Times New Roman" panose="02020603050405020304" pitchFamily="18" charset="0"/>
              </a:rPr>
              <a:t> respondent) must adhere to requirements set forth in proposed §§ 106.45 </a:t>
            </a:r>
            <a:r>
              <a:rPr lang="en-US" sz="2400" b="1" i="1" dirty="0">
                <a:ea typeface="Calibri" panose="020F0502020204030204" pitchFamily="34" charset="0"/>
                <a:cs typeface="Times New Roman" panose="02020603050405020304" pitchFamily="18" charset="0"/>
              </a:rPr>
              <a:t>and</a:t>
            </a:r>
            <a:r>
              <a:rPr lang="en-US" sz="2400" dirty="0">
                <a:ea typeface="Calibri" panose="020F0502020204030204" pitchFamily="34" charset="0"/>
                <a:cs typeface="Times New Roman" panose="02020603050405020304" pitchFamily="18" charset="0"/>
              </a:rPr>
              <a:t> 106.46.</a:t>
            </a:r>
          </a:p>
          <a:p>
            <a:pPr marL="657225" lvl="1" indent="-257175">
              <a:buFont typeface="Arial" panose="020B0604020202020204" pitchFamily="34" charset="0"/>
              <a:buChar char="•"/>
            </a:pPr>
            <a:r>
              <a:rPr lang="en-US" sz="2000" dirty="0">
                <a:ea typeface="Calibri" panose="020F0502020204030204" pitchFamily="34" charset="0"/>
                <a:cs typeface="Times New Roman" panose="02020603050405020304" pitchFamily="18" charset="0"/>
              </a:rPr>
              <a:t>When a party is </a:t>
            </a:r>
            <a:r>
              <a:rPr lang="en-US" sz="2000" i="1" dirty="0">
                <a:ea typeface="Calibri" panose="020F0502020204030204" pitchFamily="34" charset="0"/>
                <a:cs typeface="Times New Roman" panose="02020603050405020304" pitchFamily="18" charset="0"/>
              </a:rPr>
              <a:t>both</a:t>
            </a:r>
            <a:r>
              <a:rPr lang="en-US" sz="2000" dirty="0">
                <a:ea typeface="Calibri" panose="020F0502020204030204" pitchFamily="34" charset="0"/>
                <a:cs typeface="Times New Roman" panose="02020603050405020304" pitchFamily="18" charset="0"/>
              </a:rPr>
              <a:t> a student and employee, make a fact-specific inquiry to determine whether the party’s </a:t>
            </a:r>
            <a:r>
              <a:rPr lang="en-US" sz="2000" b="1" i="1" u="sng" dirty="0">
                <a:solidFill>
                  <a:schemeClr val="accent6">
                    <a:lumMod val="75000"/>
                  </a:schemeClr>
                </a:solidFill>
                <a:ea typeface="Calibri" panose="020F0502020204030204" pitchFamily="34" charset="0"/>
                <a:cs typeface="Times New Roman" panose="02020603050405020304" pitchFamily="18" charset="0"/>
              </a:rPr>
              <a:t>primary relationship</a:t>
            </a:r>
            <a:r>
              <a:rPr lang="en-US" sz="2000" b="1" i="1" dirty="0">
                <a:solidFill>
                  <a:schemeClr val="accent6">
                    <a:lumMod val="75000"/>
                  </a:schemeClr>
                </a:solidFill>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is to receive an education and whether the alleged harassment occurred while the party was performing employment-related work.</a:t>
            </a:r>
          </a:p>
          <a:p>
            <a:pPr marL="257175" indent="-257175">
              <a:buFont typeface="Arial" panose="020B0604020202020204" pitchFamily="34" charset="0"/>
              <a:buChar char="•"/>
            </a:pPr>
            <a:r>
              <a:rPr lang="en-US" sz="2400" dirty="0">
                <a:ea typeface="Calibri" panose="020F0502020204030204" pitchFamily="34" charset="0"/>
                <a:cs typeface="Times New Roman" panose="02020603050405020304" pitchFamily="18" charset="0"/>
              </a:rPr>
              <a:t>Incorporates requirements from current § 106.45 with modifications to afford protections appropriate to the age, maturity, independence, needs, and context of postsecondary students. </a:t>
            </a:r>
          </a:p>
          <a:p>
            <a:pPr marL="0" indent="0">
              <a:buNone/>
            </a:pPr>
            <a:endParaRPr lang="en-US" dirty="0"/>
          </a:p>
        </p:txBody>
      </p:sp>
    </p:spTree>
    <p:extLst>
      <p:ext uri="{BB962C8B-B14F-4D97-AF65-F5344CB8AC3E}">
        <p14:creationId xmlns:p14="http://schemas.microsoft.com/office/powerpoint/2010/main" val="187732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3401-A242-40D3-B4E9-B6A7FF6C685D}"/>
              </a:ext>
            </a:extLst>
          </p:cNvPr>
          <p:cNvSpPr>
            <a:spLocks noGrp="1"/>
          </p:cNvSpPr>
          <p:nvPr>
            <p:ph type="title"/>
          </p:nvPr>
        </p:nvSpPr>
        <p:spPr/>
        <p:txBody>
          <a:bodyPr>
            <a:noAutofit/>
          </a:bodyPr>
          <a:lstStyle/>
          <a:p>
            <a:pPr>
              <a:lnSpc>
                <a:spcPct val="107000"/>
              </a:lnSpc>
              <a:spcBef>
                <a:spcPts val="0"/>
              </a:spcBef>
              <a:spcAft>
                <a:spcPts val="600"/>
              </a:spcAft>
            </a:pPr>
            <a:r>
              <a:rPr lang="en-US" dirty="0">
                <a:ea typeface="Calibri" panose="020F0502020204030204" pitchFamily="34" charset="0"/>
                <a:cs typeface="Times New Roman" panose="02020603050405020304" pitchFamily="18" charset="0"/>
              </a:rPr>
              <a:t>Proposed §106.46: Investigation</a:t>
            </a:r>
          </a:p>
        </p:txBody>
      </p:sp>
      <p:sp>
        <p:nvSpPr>
          <p:cNvPr id="3" name="Content Placeholder 2">
            <a:extLst>
              <a:ext uri="{FF2B5EF4-FFF2-40B4-BE49-F238E27FC236}">
                <a16:creationId xmlns:a16="http://schemas.microsoft.com/office/drawing/2014/main" id="{79870AC2-5E78-41E7-AF01-0EC2461E3A27}"/>
              </a:ext>
            </a:extLst>
          </p:cNvPr>
          <p:cNvSpPr>
            <a:spLocks noGrp="1"/>
          </p:cNvSpPr>
          <p:nvPr>
            <p:ph idx="1"/>
          </p:nvPr>
        </p:nvSpPr>
        <p:spPr>
          <a:xfrm>
            <a:off x="838199" y="1690688"/>
            <a:ext cx="10515599" cy="4708525"/>
          </a:xfrm>
        </p:spPr>
        <p:txBody>
          <a:bodyPr>
            <a:normAutofit fontScale="77500" lnSpcReduction="20000"/>
          </a:bodyPr>
          <a:lstStyle/>
          <a:p>
            <a:pPr>
              <a:lnSpc>
                <a:spcPct val="107000"/>
              </a:lnSpc>
              <a:spcBef>
                <a:spcPts val="0"/>
              </a:spcBef>
              <a:buFont typeface="Arial" panose="020B0604020202020204" pitchFamily="34" charset="0"/>
              <a:buChar char="•"/>
            </a:pPr>
            <a:r>
              <a:rPr lang="en-US" sz="2900" dirty="0">
                <a:ea typeface="Calibri" panose="020F0502020204030204" pitchFamily="34" charset="0"/>
                <a:cs typeface="Times New Roman" panose="02020603050405020304" pitchFamily="18" charset="0"/>
              </a:rPr>
              <a:t>Discretion re: expert witnesses</a:t>
            </a:r>
          </a:p>
          <a:p>
            <a:pPr lvl="1">
              <a:lnSpc>
                <a:spcPct val="107000"/>
              </a:lnSpc>
              <a:spcBef>
                <a:spcPts val="0"/>
              </a:spcBef>
              <a:buFont typeface="Arial" panose="020B0604020202020204" pitchFamily="34" charset="0"/>
              <a:buChar char="•"/>
            </a:pPr>
            <a:r>
              <a:rPr lang="en-US" sz="2100" dirty="0">
                <a:ea typeface="Calibri" panose="020F0502020204030204" pitchFamily="34" charset="0"/>
                <a:cs typeface="Times New Roman" panose="02020603050405020304" pitchFamily="18" charset="0"/>
              </a:rPr>
              <a:t>Permit experts; forbid experts; hire your own</a:t>
            </a:r>
          </a:p>
          <a:p>
            <a:pPr lvl="1">
              <a:lnSpc>
                <a:spcPct val="107000"/>
              </a:lnSpc>
              <a:spcBef>
                <a:spcPts val="0"/>
              </a:spcBef>
              <a:buFont typeface="Arial" panose="020B0604020202020204" pitchFamily="34" charset="0"/>
              <a:buChar char="•"/>
            </a:pPr>
            <a:r>
              <a:rPr lang="en-US" sz="2100" dirty="0">
                <a:ea typeface="Calibri" panose="020F0502020204030204" pitchFamily="34" charset="0"/>
                <a:cs typeface="Times New Roman" panose="02020603050405020304" pitchFamily="18" charset="0"/>
              </a:rPr>
              <a:t>The Department’s view is that a postsecondary institution is in the best position to identify if a particular case would benefit from expert witnesses and should consider whether an expert witness would impede a prompt resolution. </a:t>
            </a:r>
          </a:p>
          <a:p>
            <a:pPr marL="457200" lvl="1" indent="0">
              <a:lnSpc>
                <a:spcPct val="107000"/>
              </a:lnSpc>
              <a:spcBef>
                <a:spcPts val="0"/>
              </a:spcBef>
              <a:buNone/>
            </a:pPr>
            <a:endParaRPr lang="en-US" sz="1800" dirty="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pPr>
            <a:r>
              <a:rPr lang="en-US" sz="2900" dirty="0">
                <a:ea typeface="Calibri" panose="020F0502020204030204" pitchFamily="34" charset="0"/>
                <a:cs typeface="Times New Roman" panose="02020603050405020304" pitchFamily="18" charset="0"/>
              </a:rPr>
              <a:t>Discretion to decide whether to provide access to the relevant and not otherwise impermissible evidence </a:t>
            </a:r>
            <a:r>
              <a:rPr lang="en-US" sz="2900" i="1" dirty="0">
                <a:ea typeface="Calibri" panose="020F0502020204030204" pitchFamily="34" charset="0"/>
                <a:cs typeface="Times New Roman" panose="02020603050405020304" pitchFamily="18" charset="0"/>
              </a:rPr>
              <a:t>or</a:t>
            </a:r>
            <a:r>
              <a:rPr lang="en-US" sz="2900" dirty="0">
                <a:ea typeface="Calibri" panose="020F0502020204030204" pitchFamily="34" charset="0"/>
                <a:cs typeface="Times New Roman" panose="02020603050405020304" pitchFamily="18" charset="0"/>
              </a:rPr>
              <a:t> to provide an investigative report that accurately summarizes the same, and then provide access to the evidence if requested by one or more parties. </a:t>
            </a:r>
          </a:p>
          <a:p>
            <a:pPr lvl="1">
              <a:lnSpc>
                <a:spcPct val="107000"/>
              </a:lnSpc>
              <a:spcBef>
                <a:spcPts val="0"/>
              </a:spcBef>
              <a:buFont typeface="Arial" panose="020B0604020202020204" pitchFamily="34" charset="0"/>
              <a:buChar char="•"/>
            </a:pPr>
            <a:r>
              <a:rPr lang="en-US" sz="2100" dirty="0">
                <a:ea typeface="Calibri" panose="020F0502020204030204" pitchFamily="34" charset="0"/>
                <a:cs typeface="Times New Roman" panose="02020603050405020304" pitchFamily="18" charset="0"/>
              </a:rPr>
              <a:t>Allows more flexibility than current regulations in the manner of presenting evidence. </a:t>
            </a:r>
          </a:p>
          <a:p>
            <a:pPr lvl="1">
              <a:lnSpc>
                <a:spcPct val="107000"/>
              </a:lnSpc>
              <a:spcBef>
                <a:spcPts val="0"/>
              </a:spcBef>
              <a:buFont typeface="Arial" panose="020B0604020202020204" pitchFamily="34" charset="0"/>
              <a:buChar char="•"/>
            </a:pPr>
            <a:r>
              <a:rPr lang="en-US" sz="2100" dirty="0">
                <a:ea typeface="Calibri" panose="020F0502020204030204" pitchFamily="34" charset="0"/>
                <a:cs typeface="Times New Roman" panose="02020603050405020304" pitchFamily="18" charset="0"/>
              </a:rPr>
              <a:t>The requirement of equitable access to evidence extends to the mode of delivery (i.e., electronic, paper, etc.). </a:t>
            </a:r>
          </a:p>
          <a:p>
            <a:pPr lvl="1">
              <a:lnSpc>
                <a:spcPct val="107000"/>
              </a:lnSpc>
              <a:spcBef>
                <a:spcPts val="0"/>
              </a:spcBef>
              <a:buFont typeface="Arial" panose="020B0604020202020204" pitchFamily="34" charset="0"/>
              <a:buChar char="•"/>
            </a:pPr>
            <a:r>
              <a:rPr lang="en-US" sz="2100" dirty="0">
                <a:ea typeface="Calibri" panose="020F0502020204030204" pitchFamily="34" charset="0"/>
                <a:cs typeface="Times New Roman" panose="02020603050405020304" pitchFamily="18" charset="0"/>
              </a:rPr>
              <a:t>No specific timeframes; permits flexibility to set reasonable timeframes for ensuring that parties have a reasonable opportunity to review and respond to evidence. </a:t>
            </a:r>
          </a:p>
          <a:p>
            <a:pPr marL="457200" lvl="1" indent="0">
              <a:lnSpc>
                <a:spcPct val="107000"/>
              </a:lnSpc>
              <a:spcBef>
                <a:spcPts val="0"/>
              </a:spcBef>
              <a:buNone/>
            </a:pPr>
            <a:endParaRPr lang="en-US" sz="1800" dirty="0">
              <a:ea typeface="Calibri" panose="020F0502020204030204" pitchFamily="34" charset="0"/>
              <a:cs typeface="Times New Roman" panose="02020603050405020304" pitchFamily="18" charset="0"/>
            </a:endParaRPr>
          </a:p>
          <a:p>
            <a:pPr>
              <a:lnSpc>
                <a:spcPct val="107000"/>
              </a:lnSpc>
              <a:spcBef>
                <a:spcPts val="0"/>
              </a:spcBef>
              <a:spcAft>
                <a:spcPts val="600"/>
              </a:spcAft>
              <a:buFont typeface="Arial" panose="020B0604020202020204" pitchFamily="34" charset="0"/>
              <a:buChar char="•"/>
            </a:pPr>
            <a:r>
              <a:rPr lang="en-US" sz="2900" dirty="0">
                <a:ea typeface="Calibri" panose="020F0502020204030204" pitchFamily="34" charset="0"/>
                <a:cs typeface="Times New Roman" panose="02020603050405020304" pitchFamily="18" charset="0"/>
              </a:rPr>
              <a:t>Requires “reasonable steps” to prevent unauthorized disclosures of information, but does not include any specific steps that an institution must take. </a:t>
            </a:r>
            <a:endParaRPr lang="en-US" sz="2900" dirty="0"/>
          </a:p>
        </p:txBody>
      </p:sp>
    </p:spTree>
    <p:extLst>
      <p:ext uri="{BB962C8B-B14F-4D97-AF65-F5344CB8AC3E}">
        <p14:creationId xmlns:p14="http://schemas.microsoft.com/office/powerpoint/2010/main" val="103405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AFA5-85B0-6A14-E1C4-72C61AFF190F}"/>
              </a:ext>
            </a:extLst>
          </p:cNvPr>
          <p:cNvSpPr>
            <a:spLocks noGrp="1"/>
          </p:cNvSpPr>
          <p:nvPr>
            <p:ph type="ctrTitle"/>
          </p:nvPr>
        </p:nvSpPr>
        <p:spPr>
          <a:xfrm>
            <a:off x="1395876" y="1122363"/>
            <a:ext cx="9400248" cy="2387600"/>
          </a:xfrm>
        </p:spPr>
        <p:txBody>
          <a:bodyPr>
            <a:normAutofit/>
          </a:bodyPr>
          <a:lstStyle/>
          <a:p>
            <a:r>
              <a:rPr lang="en-US" sz="4000" b="1" dirty="0">
                <a:effectLst/>
                <a:latin typeface="Calibri" panose="020F0502020204030204" pitchFamily="34" charset="0"/>
                <a:ea typeface="Calibri" panose="020F0502020204030204" pitchFamily="34" charset="0"/>
              </a:rPr>
              <a:t>Title IX Rules Are Coming (Sometime Soon): </a:t>
            </a:r>
            <a:br>
              <a:rPr lang="en-US" sz="4000" b="1" dirty="0">
                <a:effectLst/>
                <a:latin typeface="Calibri" panose="020F0502020204030204" pitchFamily="34" charset="0"/>
                <a:ea typeface="Calibri" panose="020F0502020204030204" pitchFamily="34" charset="0"/>
              </a:rPr>
            </a:br>
            <a:r>
              <a:rPr lang="en-US" sz="4000" b="1" dirty="0">
                <a:effectLst/>
                <a:latin typeface="Calibri" panose="020F0502020204030204" pitchFamily="34" charset="0"/>
                <a:ea typeface="Calibri" panose="020F0502020204030204" pitchFamily="34" charset="0"/>
              </a:rPr>
              <a:t>Things to Consider Now</a:t>
            </a:r>
            <a:endParaRPr lang="en-US" sz="11500" b="1" dirty="0"/>
          </a:p>
        </p:txBody>
      </p:sp>
      <p:sp>
        <p:nvSpPr>
          <p:cNvPr id="3" name="Subtitle 2">
            <a:extLst>
              <a:ext uri="{FF2B5EF4-FFF2-40B4-BE49-F238E27FC236}">
                <a16:creationId xmlns:a16="http://schemas.microsoft.com/office/drawing/2014/main" id="{0E495CD3-99B8-04A5-C656-705742A74A4F}"/>
              </a:ext>
            </a:extLst>
          </p:cNvPr>
          <p:cNvSpPr>
            <a:spLocks noGrp="1"/>
          </p:cNvSpPr>
          <p:nvPr>
            <p:ph type="subTitle" idx="1"/>
          </p:nvPr>
        </p:nvSpPr>
        <p:spPr/>
        <p:txBody>
          <a:bodyPr/>
          <a:lstStyle/>
          <a:p>
            <a:r>
              <a:rPr lang="en-US" dirty="0"/>
              <a:t>Joshua W. B. Richards, Esq. </a:t>
            </a:r>
          </a:p>
          <a:p>
            <a:r>
              <a:rPr lang="en-US" dirty="0"/>
              <a:t>Amy L. Piccola, Esq. </a:t>
            </a:r>
          </a:p>
          <a:p>
            <a:r>
              <a:rPr lang="en-US" dirty="0"/>
              <a:t>Saul Ewing LLP</a:t>
            </a:r>
          </a:p>
        </p:txBody>
      </p:sp>
    </p:spTree>
    <p:extLst>
      <p:ext uri="{BB962C8B-B14F-4D97-AF65-F5344CB8AC3E}">
        <p14:creationId xmlns:p14="http://schemas.microsoft.com/office/powerpoint/2010/main" val="2460840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4EEE-AD23-5032-ABE8-75A71201501C}"/>
              </a:ext>
            </a:extLst>
          </p:cNvPr>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Proposed §106.46: Hearing Options</a:t>
            </a:r>
            <a:endParaRPr lang="en-US" dirty="0"/>
          </a:p>
        </p:txBody>
      </p:sp>
      <p:sp>
        <p:nvSpPr>
          <p:cNvPr id="4" name="Content Placeholder 3">
            <a:extLst>
              <a:ext uri="{FF2B5EF4-FFF2-40B4-BE49-F238E27FC236}">
                <a16:creationId xmlns:a16="http://schemas.microsoft.com/office/drawing/2014/main" id="{2B2E2DAE-CC7F-4AD7-2840-518FAD00500A}"/>
              </a:ext>
            </a:extLst>
          </p:cNvPr>
          <p:cNvSpPr>
            <a:spLocks noGrp="1"/>
          </p:cNvSpPr>
          <p:nvPr>
            <p:ph sz="half" idx="1"/>
          </p:nvPr>
        </p:nvSpPr>
        <p:spPr>
          <a:xfrm>
            <a:off x="838200" y="2717041"/>
            <a:ext cx="5181600" cy="3459922"/>
          </a:xfrm>
        </p:spPr>
        <p:txBody>
          <a:bodyPr vert="horz" lIns="91440" tIns="45720" rIns="91440" bIns="45720" rtlCol="0" anchor="t">
            <a:normAutofit/>
          </a:bodyPr>
          <a:lstStyle/>
          <a:p>
            <a:pPr marL="0" indent="0" algn="ctr">
              <a:buNone/>
            </a:pPr>
            <a:r>
              <a:rPr lang="en-US" b="1" dirty="0"/>
              <a:t>Option 1</a:t>
            </a:r>
          </a:p>
          <a:p>
            <a:pPr marL="0" indent="0" algn="ctr">
              <a:buNone/>
            </a:pPr>
            <a:r>
              <a:rPr lang="en-US" dirty="0"/>
              <a:t>Decisionmaker asks the parties and witnesses relevant and not otherwise impermissible questions during individual meetings or at a live hearing. NPRM </a:t>
            </a:r>
            <a:r>
              <a:rPr lang="en-US" sz="2800" dirty="0">
                <a:effectLst/>
                <a:ea typeface="Calibri"/>
              </a:rPr>
              <a:t>§1</a:t>
            </a:r>
            <a:r>
              <a:rPr lang="en-US" sz="2800" dirty="0">
                <a:ea typeface="Calibri"/>
                <a:cs typeface="Calibri"/>
              </a:rPr>
              <a:t>06.46(f)(1)(i)</a:t>
            </a:r>
            <a:endParaRPr lang="en-US" dirty="0">
              <a:ea typeface="Calibri"/>
              <a:cs typeface="Calibri"/>
            </a:endParaRPr>
          </a:p>
          <a:p>
            <a:pPr marL="0" indent="0">
              <a:buNone/>
            </a:pPr>
            <a:endParaRPr lang="en-US" dirty="0"/>
          </a:p>
        </p:txBody>
      </p:sp>
      <p:sp>
        <p:nvSpPr>
          <p:cNvPr id="5" name="Content Placeholder 4">
            <a:extLst>
              <a:ext uri="{FF2B5EF4-FFF2-40B4-BE49-F238E27FC236}">
                <a16:creationId xmlns:a16="http://schemas.microsoft.com/office/drawing/2014/main" id="{F6F1D80B-2228-5AC5-F13E-FEF710241FDF}"/>
              </a:ext>
            </a:extLst>
          </p:cNvPr>
          <p:cNvSpPr>
            <a:spLocks noGrp="1"/>
          </p:cNvSpPr>
          <p:nvPr>
            <p:ph sz="half" idx="2"/>
          </p:nvPr>
        </p:nvSpPr>
        <p:spPr>
          <a:xfrm>
            <a:off x="6172200" y="2717041"/>
            <a:ext cx="5181600" cy="3459922"/>
          </a:xfrm>
        </p:spPr>
        <p:txBody>
          <a:bodyPr vert="horz" lIns="91440" tIns="45720" rIns="91440" bIns="45720" rtlCol="0" anchor="t">
            <a:normAutofit/>
          </a:bodyPr>
          <a:lstStyle/>
          <a:p>
            <a:pPr marL="0" indent="0" algn="ctr">
              <a:buNone/>
            </a:pPr>
            <a:r>
              <a:rPr lang="en-US" b="1" dirty="0"/>
              <a:t>Option 2</a:t>
            </a:r>
          </a:p>
          <a:p>
            <a:pPr marL="0" indent="0" algn="ctr">
              <a:buNone/>
            </a:pPr>
            <a:r>
              <a:rPr lang="en-US" dirty="0"/>
              <a:t>If institution proceeds with a live hearing, then it </a:t>
            </a:r>
            <a:r>
              <a:rPr lang="en-US" i="1" dirty="0"/>
              <a:t>must</a:t>
            </a:r>
            <a:r>
              <a:rPr lang="en-US" dirty="0"/>
              <a:t> allow the party’s </a:t>
            </a:r>
            <a:r>
              <a:rPr lang="en-US" dirty="0">
                <a:solidFill>
                  <a:schemeClr val="accent6">
                    <a:lumMod val="75000"/>
                  </a:schemeClr>
                </a:solidFill>
              </a:rPr>
              <a:t>advisor</a:t>
            </a:r>
            <a:r>
              <a:rPr lang="en-US" dirty="0"/>
              <a:t> to ask any parties or witnesses all relevant and not otherwise impermissible questions. NPRM </a:t>
            </a:r>
            <a:r>
              <a:rPr lang="en-US" sz="2800" dirty="0">
                <a:effectLst/>
                <a:ea typeface="Calibri"/>
              </a:rPr>
              <a:t>§1</a:t>
            </a:r>
            <a:r>
              <a:rPr lang="en-US" sz="2800" dirty="0">
                <a:ea typeface="Calibri"/>
                <a:cs typeface="Calibri"/>
              </a:rPr>
              <a:t>06.46(f)(1)(ii)</a:t>
            </a:r>
            <a:endParaRPr lang="en-US" dirty="0">
              <a:ea typeface="Calibri"/>
              <a:cs typeface="Calibri"/>
            </a:endParaRPr>
          </a:p>
        </p:txBody>
      </p:sp>
      <p:sp>
        <p:nvSpPr>
          <p:cNvPr id="6" name="TextBox 5">
            <a:extLst>
              <a:ext uri="{FF2B5EF4-FFF2-40B4-BE49-F238E27FC236}">
                <a16:creationId xmlns:a16="http://schemas.microsoft.com/office/drawing/2014/main" id="{41BA5C38-F0BE-ECF0-BCC0-29C102241614}"/>
              </a:ext>
            </a:extLst>
          </p:cNvPr>
          <p:cNvSpPr txBox="1"/>
          <p:nvPr/>
        </p:nvSpPr>
        <p:spPr>
          <a:xfrm>
            <a:off x="626165" y="1391478"/>
            <a:ext cx="10727635" cy="1200329"/>
          </a:xfrm>
          <a:prstGeom prst="rect">
            <a:avLst/>
          </a:prstGeom>
          <a:noFill/>
        </p:spPr>
        <p:txBody>
          <a:bodyPr wrap="square" lIns="91440" tIns="45720" rIns="91440" bIns="45720" rtlCol="0" anchor="t">
            <a:spAutoFit/>
          </a:bodyPr>
          <a:lstStyle/>
          <a:p>
            <a:pPr algn="ctr"/>
            <a:r>
              <a:rPr lang="en-US" b="1" dirty="0">
                <a:solidFill>
                  <a:schemeClr val="accent6">
                    <a:lumMod val="75000"/>
                  </a:schemeClr>
                </a:solidFill>
              </a:rPr>
              <a:t>Credibility Assessments and Cross Examination:  </a:t>
            </a:r>
            <a:r>
              <a:rPr lang="en-US" dirty="0">
                <a:solidFill>
                  <a:schemeClr val="accent6">
                    <a:lumMod val="75000"/>
                  </a:schemeClr>
                </a:solidFill>
              </a:rPr>
              <a:t>“A postsecondary institution must provide a process as specified in this subpart that enables the decisionmaker to adequately assess the credibility of the parties and witnesses to the extent credibility is both in dispute and relevant to evaluating one or more allegations of sex-based harassment.” -NPRM </a:t>
            </a:r>
            <a:r>
              <a:rPr lang="en-US" sz="1800" dirty="0">
                <a:solidFill>
                  <a:schemeClr val="accent6">
                    <a:lumMod val="75000"/>
                  </a:schemeClr>
                </a:solidFill>
                <a:effectLst/>
                <a:ea typeface="Calibri"/>
              </a:rPr>
              <a:t>§1</a:t>
            </a:r>
            <a:r>
              <a:rPr lang="en-US" sz="1800" dirty="0">
                <a:solidFill>
                  <a:schemeClr val="accent6">
                    <a:lumMod val="75000"/>
                  </a:schemeClr>
                </a:solidFill>
                <a:ea typeface="Calibri"/>
                <a:cs typeface="Calibri"/>
              </a:rPr>
              <a:t>06.46(f)(1)</a:t>
            </a:r>
            <a:r>
              <a:rPr lang="en-US" dirty="0">
                <a:solidFill>
                  <a:schemeClr val="accent6">
                    <a:lumMod val="75000"/>
                  </a:schemeClr>
                </a:solidFill>
                <a:ea typeface="Calibri"/>
                <a:cs typeface="Calibri"/>
              </a:rPr>
              <a:t> </a:t>
            </a:r>
            <a:endParaRPr lang="en-US" dirty="0">
              <a:solidFill>
                <a:schemeClr val="accent6">
                  <a:lumMod val="75000"/>
                </a:schemeClr>
              </a:solidFill>
            </a:endParaRPr>
          </a:p>
        </p:txBody>
      </p:sp>
    </p:spTree>
    <p:extLst>
      <p:ext uri="{BB962C8B-B14F-4D97-AF65-F5344CB8AC3E}">
        <p14:creationId xmlns:p14="http://schemas.microsoft.com/office/powerpoint/2010/main" val="333713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BF89-9C7D-4F20-A6FF-B425FDD10B2F}"/>
              </a:ext>
            </a:extLst>
          </p:cNvPr>
          <p:cNvSpPr>
            <a:spLocks noGrp="1"/>
          </p:cNvSpPr>
          <p:nvPr>
            <p:ph type="title"/>
          </p:nvPr>
        </p:nvSpPr>
        <p:spPr/>
        <p:txBody>
          <a:bodyPr>
            <a:noAutofit/>
          </a:bodyPr>
          <a:lstStyle/>
          <a:p>
            <a:pPr algn="l"/>
            <a:r>
              <a:rPr lang="en-US" dirty="0">
                <a:ea typeface="Calibri" panose="020F0502020204030204" pitchFamily="34" charset="0"/>
              </a:rPr>
              <a:t>Proposed § 106.46(g): Live hearings?</a:t>
            </a:r>
            <a:endParaRPr lang="en-US" dirty="0"/>
          </a:p>
        </p:txBody>
      </p:sp>
      <p:sp>
        <p:nvSpPr>
          <p:cNvPr id="3" name="Content Placeholder 2">
            <a:extLst>
              <a:ext uri="{FF2B5EF4-FFF2-40B4-BE49-F238E27FC236}">
                <a16:creationId xmlns:a16="http://schemas.microsoft.com/office/drawing/2014/main" id="{2771E99A-6A8E-4B4C-BDC2-79597288D613}"/>
              </a:ext>
            </a:extLst>
          </p:cNvPr>
          <p:cNvSpPr>
            <a:spLocks noGrp="1"/>
          </p:cNvSpPr>
          <p:nvPr>
            <p:ph idx="1"/>
          </p:nvPr>
        </p:nvSpPr>
        <p:spPr>
          <a:xfrm>
            <a:off x="838200" y="1567543"/>
            <a:ext cx="10515600" cy="4048397"/>
          </a:xfrm>
        </p:spPr>
        <p:txBody>
          <a:bodyPr>
            <a:normAutofit/>
          </a:bodyPr>
          <a:lstStyle/>
          <a:p>
            <a:pPr algn="just">
              <a:lnSpc>
                <a:spcPct val="107000"/>
              </a:lnSpc>
              <a:spcBef>
                <a:spcPts val="0"/>
              </a:spcBef>
            </a:pPr>
            <a:r>
              <a:rPr lang="en-US" sz="2000" dirty="0">
                <a:ea typeface="Calibri" panose="020F0502020204030204" pitchFamily="34" charset="0"/>
                <a:cs typeface="Times New Roman" panose="02020603050405020304" pitchFamily="18" charset="0"/>
              </a:rPr>
              <a:t>Eliminates requirement of a live hearing with cross-examination.</a:t>
            </a:r>
          </a:p>
          <a:p>
            <a:pPr lvl="1" algn="just">
              <a:lnSpc>
                <a:spcPct val="107000"/>
              </a:lnSpc>
              <a:spcBef>
                <a:spcPts val="0"/>
              </a:spcBef>
            </a:pPr>
            <a:r>
              <a:rPr lang="en-US" sz="1600" dirty="0">
                <a:ea typeface="Calibri" panose="020F0502020204030204" pitchFamily="34" charset="0"/>
                <a:cs typeface="Times New Roman" panose="02020603050405020304" pitchFamily="18" charset="0"/>
              </a:rPr>
              <a:t>Requires process that enables the decisionmaker to adequately assess the credibility of the parties and witnesses to the extent credibility is in dispute and relevant. </a:t>
            </a:r>
          </a:p>
          <a:p>
            <a:pPr lvl="1" algn="just">
              <a:lnSpc>
                <a:spcPct val="107000"/>
              </a:lnSpc>
              <a:spcBef>
                <a:spcPts val="0"/>
              </a:spcBef>
            </a:pPr>
            <a:r>
              <a:rPr lang="en-US" sz="1600" dirty="0">
                <a:ea typeface="Calibri" panose="020F0502020204030204" pitchFamily="34" charset="0"/>
                <a:cs typeface="Times New Roman" panose="02020603050405020304" pitchFamily="18" charset="0"/>
              </a:rPr>
              <a:t>Can be accomplished through a live hearing </a:t>
            </a:r>
            <a:r>
              <a:rPr lang="en-US" sz="1600" i="1" dirty="0">
                <a:ea typeface="Calibri" panose="020F0502020204030204" pitchFamily="34" charset="0"/>
                <a:cs typeface="Times New Roman" panose="02020603050405020304" pitchFamily="18" charset="0"/>
              </a:rPr>
              <a:t>or</a:t>
            </a:r>
            <a:r>
              <a:rPr lang="en-US" sz="1600" dirty="0">
                <a:ea typeface="Calibri" panose="020F0502020204030204" pitchFamily="34" charset="0"/>
                <a:cs typeface="Times New Roman" panose="02020603050405020304" pitchFamily="18" charset="0"/>
              </a:rPr>
              <a:t> individual meetings with the parties. </a:t>
            </a:r>
          </a:p>
          <a:p>
            <a:pPr marL="400050" lvl="1" indent="0" algn="just">
              <a:lnSpc>
                <a:spcPct val="107000"/>
              </a:lnSpc>
              <a:spcBef>
                <a:spcPts val="0"/>
              </a:spcBef>
              <a:buNone/>
            </a:pPr>
            <a:endParaRPr lang="en-US" sz="1050" dirty="0">
              <a:ea typeface="Calibri" panose="020F0502020204030204" pitchFamily="34" charset="0"/>
              <a:cs typeface="Times New Roman" panose="02020603050405020304" pitchFamily="18" charset="0"/>
            </a:endParaRPr>
          </a:p>
          <a:p>
            <a:pPr algn="just">
              <a:lnSpc>
                <a:spcPct val="107000"/>
              </a:lnSpc>
              <a:spcBef>
                <a:spcPts val="0"/>
              </a:spcBef>
            </a:pPr>
            <a:r>
              <a:rPr lang="en-US" sz="2000" dirty="0">
                <a:ea typeface="Calibri" panose="020F0502020204030204" pitchFamily="34" charset="0"/>
                <a:cs typeface="Times New Roman" panose="02020603050405020304" pitchFamily="18" charset="0"/>
              </a:rPr>
              <a:t>If a party does not respond to questions related to their credibility, the decisionmaker must not rely on any statement of that party that supports that party’s position. </a:t>
            </a:r>
          </a:p>
          <a:p>
            <a:pPr lvl="1" algn="just">
              <a:lnSpc>
                <a:spcPct val="107000"/>
              </a:lnSpc>
              <a:spcBef>
                <a:spcPts val="0"/>
              </a:spcBef>
            </a:pPr>
            <a:r>
              <a:rPr lang="en-US" sz="1600" dirty="0">
                <a:ea typeface="Calibri" panose="020F0502020204030204" pitchFamily="34" charset="0"/>
                <a:cs typeface="Times New Roman" panose="02020603050405020304" pitchFamily="18" charset="0"/>
              </a:rPr>
              <a:t>Prohibits the decisionmaker from drawing an inference about whether sex-based harassment occurred based solely on a party’s or witness’s refusal to respond to questions relating to credibility.</a:t>
            </a:r>
          </a:p>
          <a:p>
            <a:pPr marL="457200" lvl="1" indent="0" algn="just">
              <a:lnSpc>
                <a:spcPct val="107000"/>
              </a:lnSpc>
              <a:spcBef>
                <a:spcPts val="0"/>
              </a:spcBef>
              <a:buNone/>
            </a:pPr>
            <a:endParaRPr lang="en-US" sz="1050" dirty="0">
              <a:ea typeface="Calibri" panose="020F0502020204030204" pitchFamily="34" charset="0"/>
              <a:cs typeface="Times New Roman" panose="02020603050405020304" pitchFamily="18" charset="0"/>
            </a:endParaRPr>
          </a:p>
          <a:p>
            <a:pPr algn="just">
              <a:lnSpc>
                <a:spcPct val="107000"/>
              </a:lnSpc>
              <a:spcBef>
                <a:spcPts val="0"/>
              </a:spcBef>
              <a:spcAft>
                <a:spcPts val="600"/>
              </a:spcAft>
            </a:pPr>
            <a:r>
              <a:rPr lang="en-US" sz="2000" dirty="0">
                <a:ea typeface="Calibri" panose="020F0502020204030204" pitchFamily="34" charset="0"/>
                <a:cs typeface="Times New Roman" panose="02020603050405020304" pitchFamily="18" charset="0"/>
              </a:rPr>
              <a:t>Clarifies that questions that are unclear or harassing of the party being questioned must be prohibited. </a:t>
            </a:r>
          </a:p>
          <a:p>
            <a:pPr algn="just">
              <a:lnSpc>
                <a:spcPct val="107000"/>
              </a:lnSpc>
              <a:spcBef>
                <a:spcPts val="0"/>
              </a:spcBef>
              <a:spcAft>
                <a:spcPts val="600"/>
              </a:spcAft>
            </a:pPr>
            <a:r>
              <a:rPr lang="en-US" sz="2000" dirty="0">
                <a:ea typeface="Calibri" panose="020F0502020204030204" pitchFamily="34" charset="0"/>
                <a:cs typeface="Times New Roman" panose="02020603050405020304" pitchFamily="18" charset="0"/>
              </a:rPr>
              <a:t>Permits a postsecondary institution to impose other reasonable rules regarding decorum. </a:t>
            </a:r>
          </a:p>
          <a:p>
            <a:endParaRPr lang="en-US" dirty="0"/>
          </a:p>
        </p:txBody>
      </p:sp>
    </p:spTree>
    <p:extLst>
      <p:ext uri="{BB962C8B-B14F-4D97-AF65-F5344CB8AC3E}">
        <p14:creationId xmlns:p14="http://schemas.microsoft.com/office/powerpoint/2010/main" val="187530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1597-A968-41EA-A20F-256458051F62}"/>
              </a:ext>
            </a:extLst>
          </p:cNvPr>
          <p:cNvSpPr>
            <a:spLocks noGrp="1"/>
          </p:cNvSpPr>
          <p:nvPr>
            <p:ph type="title"/>
          </p:nvPr>
        </p:nvSpPr>
        <p:spPr/>
        <p:txBody>
          <a:bodyPr/>
          <a:lstStyle/>
          <a:p>
            <a:r>
              <a:rPr lang="en-US" dirty="0"/>
              <a:t>So, What Process Is Due?</a:t>
            </a:r>
          </a:p>
        </p:txBody>
      </p:sp>
      <p:sp>
        <p:nvSpPr>
          <p:cNvPr id="3" name="Content Placeholder 2">
            <a:extLst>
              <a:ext uri="{FF2B5EF4-FFF2-40B4-BE49-F238E27FC236}">
                <a16:creationId xmlns:a16="http://schemas.microsoft.com/office/drawing/2014/main" id="{8A01B9AD-BD2F-4A2C-8CC3-47589F9531FD}"/>
              </a:ext>
            </a:extLst>
          </p:cNvPr>
          <p:cNvSpPr>
            <a:spLocks noGrp="1"/>
          </p:cNvSpPr>
          <p:nvPr>
            <p:ph idx="1"/>
          </p:nvPr>
        </p:nvSpPr>
        <p:spPr/>
        <p:txBody>
          <a:bodyPr/>
          <a:lstStyle/>
          <a:p>
            <a:r>
              <a:rPr lang="en-US" dirty="0"/>
              <a:t>Proposed rule would lower the floor with respect to process prior to reaching a finding on sex-based misconduct/sanctioning.</a:t>
            </a:r>
          </a:p>
          <a:p>
            <a:r>
              <a:rPr lang="en-US" dirty="0"/>
              <a:t>Sole-investigator/adjudicator model permitted.</a:t>
            </a:r>
          </a:p>
          <a:p>
            <a:r>
              <a:rPr lang="en-US" b="1" dirty="0">
                <a:solidFill>
                  <a:schemeClr val="accent6">
                    <a:lumMod val="75000"/>
                  </a:schemeClr>
                </a:solidFill>
              </a:rPr>
              <a:t>This will have different effects regionally because different Circuit Courts have set different procedural due process floors.</a:t>
            </a:r>
            <a:endParaRPr lang="en-US" b="1" dirty="0"/>
          </a:p>
          <a:p>
            <a:pPr lvl="1"/>
            <a:endParaRPr lang="en-US" dirty="0"/>
          </a:p>
        </p:txBody>
      </p:sp>
      <p:sp>
        <p:nvSpPr>
          <p:cNvPr id="4" name="TextBox 3">
            <a:extLst>
              <a:ext uri="{FF2B5EF4-FFF2-40B4-BE49-F238E27FC236}">
                <a16:creationId xmlns:a16="http://schemas.microsoft.com/office/drawing/2014/main" id="{FB9B4423-BEA4-40B8-0B9A-B39636A2C2E1}"/>
              </a:ext>
            </a:extLst>
          </p:cNvPr>
          <p:cNvSpPr txBox="1"/>
          <p:nvPr/>
        </p:nvSpPr>
        <p:spPr>
          <a:xfrm>
            <a:off x="2884054" y="4331855"/>
            <a:ext cx="6423891" cy="1200329"/>
          </a:xfrm>
          <a:custGeom>
            <a:avLst/>
            <a:gdLst>
              <a:gd name="connsiteX0" fmla="*/ 0 w 6423891"/>
              <a:gd name="connsiteY0" fmla="*/ 0 h 1200329"/>
              <a:gd name="connsiteX1" fmla="*/ 6423891 w 6423891"/>
              <a:gd name="connsiteY1" fmla="*/ 0 h 1200329"/>
              <a:gd name="connsiteX2" fmla="*/ 6423891 w 6423891"/>
              <a:gd name="connsiteY2" fmla="*/ 1200329 h 1200329"/>
              <a:gd name="connsiteX3" fmla="*/ 0 w 6423891"/>
              <a:gd name="connsiteY3" fmla="*/ 1200329 h 1200329"/>
              <a:gd name="connsiteX4" fmla="*/ 0 w 6423891"/>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3891" h="1200329" extrusionOk="0">
                <a:moveTo>
                  <a:pt x="0" y="0"/>
                </a:moveTo>
                <a:cubicBezTo>
                  <a:pt x="2152224" y="135257"/>
                  <a:pt x="3758926" y="-55314"/>
                  <a:pt x="6423891" y="0"/>
                </a:cubicBezTo>
                <a:cubicBezTo>
                  <a:pt x="6320350" y="571368"/>
                  <a:pt x="6511649" y="1032646"/>
                  <a:pt x="6423891" y="1200329"/>
                </a:cubicBezTo>
                <a:cubicBezTo>
                  <a:pt x="4244105" y="1330621"/>
                  <a:pt x="2226290" y="1297156"/>
                  <a:pt x="0" y="1200329"/>
                </a:cubicBezTo>
                <a:cubicBezTo>
                  <a:pt x="90618" y="857624"/>
                  <a:pt x="19380" y="302758"/>
                  <a:pt x="0" y="0"/>
                </a:cubicBezTo>
                <a:close/>
              </a:path>
            </a:pathLst>
          </a:custGeom>
          <a:noFill/>
          <a:ln w="19050">
            <a:solidFill>
              <a:schemeClr val="accent6">
                <a:lumMod val="60000"/>
                <a:lumOff val="40000"/>
              </a:schemeClr>
            </a:solidFill>
            <a:extLst>
              <a:ext uri="{C807C97D-BFC1-408E-A445-0C87EB9F89A2}">
                <ask:lineSketchStyleProps xmlns:ask="http://schemas.microsoft.com/office/drawing/2018/sketchyshapes" sd="2015083043">
                  <a:prstGeom prst="rect">
                    <a:avLst/>
                  </a:prstGeom>
                  <ask:type>
                    <ask:lineSketchCurved/>
                  </ask:type>
                </ask:lineSketchStyleProps>
              </a:ext>
            </a:extLst>
          </a:ln>
        </p:spPr>
        <p:txBody>
          <a:bodyPr wrap="square" rtlCol="0">
            <a:spAutoFit/>
          </a:bodyPr>
          <a:lstStyle/>
          <a:p>
            <a:r>
              <a:rPr lang="en-US" dirty="0"/>
              <a:t>Consider Cross-Examination:</a:t>
            </a:r>
          </a:p>
          <a:p>
            <a:pPr marL="742950" lvl="1" indent="-285750">
              <a:buFont typeface="Arial" panose="020B0604020202020204" pitchFamily="34" charset="0"/>
              <a:buChar char="•"/>
            </a:pPr>
            <a:r>
              <a:rPr lang="en-US" dirty="0">
                <a:solidFill>
                  <a:srgbClr val="000000"/>
                </a:solidFill>
                <a:latin typeface="NonBreakingSpaceOverride"/>
              </a:rPr>
              <a:t>L</a:t>
            </a:r>
            <a:r>
              <a:rPr lang="en-US" b="0" i="0" dirty="0">
                <a:solidFill>
                  <a:srgbClr val="000000"/>
                </a:solidFill>
                <a:effectLst/>
                <a:latin typeface="NonBreakingSpaceOverride"/>
              </a:rPr>
              <a:t>ive adversarial cross-examination (Sixth &amp; Third Circuits)</a:t>
            </a:r>
          </a:p>
          <a:p>
            <a:pPr marL="742950" lvl="1" indent="-285750">
              <a:buFont typeface="Arial" panose="020B0604020202020204" pitchFamily="34" charset="0"/>
              <a:buChar char="•"/>
            </a:pPr>
            <a:r>
              <a:rPr lang="en-US" b="0" i="0" dirty="0">
                <a:solidFill>
                  <a:srgbClr val="000000"/>
                </a:solidFill>
                <a:effectLst/>
                <a:latin typeface="NonBreakingSpaceOverride"/>
              </a:rPr>
              <a:t>Impartial questioning by a hearing panel (First Circuit)</a:t>
            </a:r>
          </a:p>
          <a:p>
            <a:endParaRPr lang="en-US" dirty="0"/>
          </a:p>
        </p:txBody>
      </p:sp>
    </p:spTree>
    <p:extLst>
      <p:ext uri="{BB962C8B-B14F-4D97-AF65-F5344CB8AC3E}">
        <p14:creationId xmlns:p14="http://schemas.microsoft.com/office/powerpoint/2010/main" val="42816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1597-A968-41EA-A20F-256458051F62}"/>
              </a:ext>
            </a:extLst>
          </p:cNvPr>
          <p:cNvSpPr>
            <a:spLocks noGrp="1"/>
          </p:cNvSpPr>
          <p:nvPr>
            <p:ph type="title"/>
          </p:nvPr>
        </p:nvSpPr>
        <p:spPr/>
        <p:txBody>
          <a:bodyPr/>
          <a:lstStyle/>
          <a:p>
            <a:r>
              <a:rPr lang="en-US" dirty="0"/>
              <a:t>Employment</a:t>
            </a:r>
          </a:p>
        </p:txBody>
      </p:sp>
      <p:sp>
        <p:nvSpPr>
          <p:cNvPr id="3" name="Content Placeholder 2">
            <a:extLst>
              <a:ext uri="{FF2B5EF4-FFF2-40B4-BE49-F238E27FC236}">
                <a16:creationId xmlns:a16="http://schemas.microsoft.com/office/drawing/2014/main" id="{8A01B9AD-BD2F-4A2C-8CC3-47589F9531FD}"/>
              </a:ext>
            </a:extLst>
          </p:cNvPr>
          <p:cNvSpPr>
            <a:spLocks noGrp="1"/>
          </p:cNvSpPr>
          <p:nvPr>
            <p:ph idx="1"/>
          </p:nvPr>
        </p:nvSpPr>
        <p:spPr>
          <a:xfrm>
            <a:off x="838200" y="1533842"/>
            <a:ext cx="10515600" cy="3790315"/>
          </a:xfrm>
        </p:spPr>
        <p:txBody>
          <a:bodyPr>
            <a:normAutofit lnSpcReduction="10000"/>
          </a:bodyPr>
          <a:lstStyle/>
          <a:p>
            <a:r>
              <a:rPr lang="en-US" sz="2600" dirty="0"/>
              <a:t>Proposed rule continues requirement that cases involving employees are subject to Title IX processes.</a:t>
            </a:r>
          </a:p>
          <a:p>
            <a:r>
              <a:rPr lang="en-US" sz="2600" dirty="0"/>
              <a:t>Expands need for specialized processes to sex-based </a:t>
            </a:r>
            <a:r>
              <a:rPr lang="en-US" sz="2600" i="1" dirty="0"/>
              <a:t>discrimination</a:t>
            </a:r>
            <a:r>
              <a:rPr lang="en-US" sz="2600" dirty="0"/>
              <a:t> matters.</a:t>
            </a:r>
          </a:p>
          <a:p>
            <a:pPr lvl="1"/>
            <a:r>
              <a:rPr lang="en-US" sz="2600" dirty="0"/>
              <a:t>EE-on-EE cases would use a less stringent but still prescribed resolution process;</a:t>
            </a:r>
          </a:p>
          <a:p>
            <a:pPr lvl="1"/>
            <a:r>
              <a:rPr lang="en-US" sz="2600" dirty="0"/>
              <a:t>EE-on-student/student-on-EE sex-based harassment cases use a more heightened prescribed resolution process.</a:t>
            </a:r>
          </a:p>
          <a:p>
            <a:r>
              <a:rPr lang="en-US" sz="2600" b="1" dirty="0">
                <a:solidFill>
                  <a:schemeClr val="accent6">
                    <a:lumMod val="75000"/>
                  </a:schemeClr>
                </a:solidFill>
              </a:rPr>
              <a:t>Final rule processes will need to be reconciled with collective bargaining agreements and faculty handbooks.</a:t>
            </a:r>
          </a:p>
        </p:txBody>
      </p:sp>
    </p:spTree>
    <p:extLst>
      <p:ext uri="{BB962C8B-B14F-4D97-AF65-F5344CB8AC3E}">
        <p14:creationId xmlns:p14="http://schemas.microsoft.com/office/powerpoint/2010/main" val="1911419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A022-8F38-1E0F-59BC-342571D6516B}"/>
              </a:ext>
            </a:extLst>
          </p:cNvPr>
          <p:cNvSpPr>
            <a:spLocks noGrp="1"/>
          </p:cNvSpPr>
          <p:nvPr>
            <p:ph type="title"/>
          </p:nvPr>
        </p:nvSpPr>
        <p:spPr/>
        <p:txBody>
          <a:bodyPr/>
          <a:lstStyle/>
          <a:p>
            <a:r>
              <a:rPr lang="en-US" dirty="0"/>
              <a:t>Pregnancy</a:t>
            </a:r>
          </a:p>
        </p:txBody>
      </p:sp>
      <p:sp>
        <p:nvSpPr>
          <p:cNvPr id="3" name="Text Placeholder 2">
            <a:extLst>
              <a:ext uri="{FF2B5EF4-FFF2-40B4-BE49-F238E27FC236}">
                <a16:creationId xmlns:a16="http://schemas.microsoft.com/office/drawing/2014/main" id="{B7153567-1386-3CAB-ACF6-DD2E1E522816}"/>
              </a:ext>
            </a:extLst>
          </p:cNvPr>
          <p:cNvSpPr>
            <a:spLocks noGrp="1"/>
          </p:cNvSpPr>
          <p:nvPr>
            <p:ph type="body" idx="1"/>
          </p:nvPr>
        </p:nvSpPr>
        <p:spPr/>
        <p:txBody>
          <a:bodyPr/>
          <a:lstStyle/>
          <a:p>
            <a:r>
              <a:rPr lang="en-US" i="1" dirty="0"/>
              <a:t>Response to notification of student’s pregnancy (or related condition)</a:t>
            </a:r>
          </a:p>
        </p:txBody>
      </p:sp>
    </p:spTree>
    <p:extLst>
      <p:ext uri="{BB962C8B-B14F-4D97-AF65-F5344CB8AC3E}">
        <p14:creationId xmlns:p14="http://schemas.microsoft.com/office/powerpoint/2010/main" val="70204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1597-A968-41EA-A20F-256458051F62}"/>
              </a:ext>
            </a:extLst>
          </p:cNvPr>
          <p:cNvSpPr>
            <a:spLocks noGrp="1"/>
          </p:cNvSpPr>
          <p:nvPr>
            <p:ph type="title"/>
          </p:nvPr>
        </p:nvSpPr>
        <p:spPr/>
        <p:txBody>
          <a:bodyPr/>
          <a:lstStyle/>
          <a:p>
            <a:r>
              <a:rPr lang="en-US" dirty="0"/>
              <a:t>Pregnancy &amp; Pregnancy-Related Conditions</a:t>
            </a:r>
          </a:p>
        </p:txBody>
      </p:sp>
      <p:sp>
        <p:nvSpPr>
          <p:cNvPr id="3" name="Content Placeholder 2">
            <a:extLst>
              <a:ext uri="{FF2B5EF4-FFF2-40B4-BE49-F238E27FC236}">
                <a16:creationId xmlns:a16="http://schemas.microsoft.com/office/drawing/2014/main" id="{8A01B9AD-BD2F-4A2C-8CC3-47589F9531FD}"/>
              </a:ext>
            </a:extLst>
          </p:cNvPr>
          <p:cNvSpPr>
            <a:spLocks noGrp="1"/>
          </p:cNvSpPr>
          <p:nvPr>
            <p:ph idx="1"/>
          </p:nvPr>
        </p:nvSpPr>
        <p:spPr>
          <a:xfrm>
            <a:off x="838200" y="1542473"/>
            <a:ext cx="10515600" cy="4073467"/>
          </a:xfrm>
        </p:spPr>
        <p:txBody>
          <a:bodyPr>
            <a:normAutofit/>
          </a:bodyPr>
          <a:lstStyle/>
          <a:p>
            <a:r>
              <a:rPr lang="en-US" sz="2600" dirty="0"/>
              <a:t>TIX Coordinator must implement, coordinate, and </a:t>
            </a:r>
            <a:r>
              <a:rPr lang="en-US" sz="2600" b="1" u="sng" dirty="0"/>
              <a:t>document</a:t>
            </a:r>
            <a:r>
              <a:rPr lang="en-US" sz="2600" dirty="0"/>
              <a:t> all reasonable modifications made on behalf of pregnant students.</a:t>
            </a:r>
          </a:p>
          <a:p>
            <a:r>
              <a:rPr lang="en-US" sz="2600" dirty="0"/>
              <a:t>When the Title IX coordinator is notified of a student’s pregnancy, the Title IX coordinator must: </a:t>
            </a:r>
          </a:p>
          <a:p>
            <a:pPr lvl="1"/>
            <a:r>
              <a:rPr lang="en-US" sz="2200" dirty="0"/>
              <a:t>“promptly” inform the students regarding the institution’s obligations in a number of areas</a:t>
            </a:r>
          </a:p>
          <a:p>
            <a:pPr lvl="1"/>
            <a:r>
              <a:rPr lang="en-US" sz="2200" dirty="0"/>
              <a:t>allow the student to take a voluntary leave of absence to cover, at a minimum, the period of time deemed medically necessary by the student's physician.</a:t>
            </a:r>
          </a:p>
          <a:p>
            <a:r>
              <a:rPr lang="en-US" sz="2600" dirty="0"/>
              <a:t>When any </a:t>
            </a:r>
            <a:r>
              <a:rPr lang="en-US" sz="2600" u="sng" dirty="0"/>
              <a:t>employee</a:t>
            </a:r>
            <a:r>
              <a:rPr lang="en-US" sz="2600" dirty="0"/>
              <a:t> is notified of a student’s pregnancy, they must promptly inform the student how to notify the Title IX Coordinator</a:t>
            </a:r>
          </a:p>
          <a:p>
            <a:endParaRPr lang="en-US" sz="2600" dirty="0"/>
          </a:p>
          <a:p>
            <a:endParaRPr lang="en-US" sz="2600" dirty="0"/>
          </a:p>
          <a:p>
            <a:endParaRPr lang="en-US" sz="2600" dirty="0"/>
          </a:p>
        </p:txBody>
      </p:sp>
    </p:spTree>
    <p:extLst>
      <p:ext uri="{BB962C8B-B14F-4D97-AF65-F5344CB8AC3E}">
        <p14:creationId xmlns:p14="http://schemas.microsoft.com/office/powerpoint/2010/main" val="1468114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0A3A-21E1-779E-3237-ECB5AD3C7384}"/>
              </a:ext>
            </a:extLst>
          </p:cNvPr>
          <p:cNvSpPr>
            <a:spLocks noGrp="1"/>
          </p:cNvSpPr>
          <p:nvPr>
            <p:ph type="title"/>
          </p:nvPr>
        </p:nvSpPr>
        <p:spPr/>
        <p:txBody>
          <a:bodyPr/>
          <a:lstStyle/>
          <a:p>
            <a:r>
              <a:rPr lang="en-US" dirty="0"/>
              <a:t>Training</a:t>
            </a:r>
          </a:p>
        </p:txBody>
      </p:sp>
      <p:sp>
        <p:nvSpPr>
          <p:cNvPr id="3" name="Text Placeholder 2">
            <a:extLst>
              <a:ext uri="{FF2B5EF4-FFF2-40B4-BE49-F238E27FC236}">
                <a16:creationId xmlns:a16="http://schemas.microsoft.com/office/drawing/2014/main" id="{3CAB1BB0-C683-6830-151B-06283F9AEFC2}"/>
              </a:ext>
            </a:extLst>
          </p:cNvPr>
          <p:cNvSpPr>
            <a:spLocks noGrp="1"/>
          </p:cNvSpPr>
          <p:nvPr>
            <p:ph type="body" idx="1"/>
          </p:nvPr>
        </p:nvSpPr>
        <p:spPr/>
        <p:txBody>
          <a:bodyPr/>
          <a:lstStyle/>
          <a:p>
            <a:r>
              <a:rPr lang="en-US" i="1" dirty="0"/>
              <a:t>All employees + individuals with Title IX responsibilities</a:t>
            </a:r>
          </a:p>
        </p:txBody>
      </p:sp>
    </p:spTree>
    <p:extLst>
      <p:ext uri="{BB962C8B-B14F-4D97-AF65-F5344CB8AC3E}">
        <p14:creationId xmlns:p14="http://schemas.microsoft.com/office/powerpoint/2010/main" val="180736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1BC6-7526-2BA6-9191-A95C3F5FF0FD}"/>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8C6FE65C-D724-A147-8758-C2AC6AC0A367}"/>
              </a:ext>
            </a:extLst>
          </p:cNvPr>
          <p:cNvSpPr>
            <a:spLocks noGrp="1"/>
          </p:cNvSpPr>
          <p:nvPr>
            <p:ph idx="1"/>
          </p:nvPr>
        </p:nvSpPr>
        <p:spPr/>
        <p:txBody>
          <a:bodyPr vert="horz" lIns="91440" tIns="45720" rIns="91440" bIns="45720" rtlCol="0" anchor="t">
            <a:normAutofit/>
          </a:bodyPr>
          <a:lstStyle/>
          <a:p>
            <a:r>
              <a:rPr lang="en-US" b="1" dirty="0">
                <a:ea typeface="+mn-lt"/>
                <a:cs typeface="+mn-lt"/>
              </a:rPr>
              <a:t>All employees</a:t>
            </a:r>
            <a:r>
              <a:rPr lang="en-US" dirty="0">
                <a:ea typeface="+mn-lt"/>
                <a:cs typeface="+mn-lt"/>
              </a:rPr>
              <a:t> must be trained on: </a:t>
            </a:r>
          </a:p>
          <a:p>
            <a:pPr lvl="1"/>
            <a:r>
              <a:rPr lang="en-US" dirty="0">
                <a:ea typeface="+mn-lt"/>
                <a:cs typeface="+mn-lt"/>
              </a:rPr>
              <a:t>the recipient’s obligation to address sex discrimination in its education program or activity, </a:t>
            </a:r>
          </a:p>
          <a:p>
            <a:pPr lvl="1"/>
            <a:r>
              <a:rPr lang="en-US" dirty="0">
                <a:ea typeface="+mn-lt"/>
                <a:cs typeface="+mn-lt"/>
              </a:rPr>
              <a:t>the scope of conduct that constitutes sex discrimination (including the proposed definition of “sex-based harassment”), and </a:t>
            </a:r>
          </a:p>
          <a:p>
            <a:pPr lvl="1"/>
            <a:r>
              <a:rPr lang="en-US" dirty="0">
                <a:ea typeface="+mn-lt"/>
                <a:cs typeface="+mn-lt"/>
              </a:rPr>
              <a:t>all applicable notification and information requirements under proposed</a:t>
            </a:r>
            <a:r>
              <a:rPr lang="en-US" i="1" dirty="0">
                <a:ea typeface="+mn-lt"/>
                <a:cs typeface="+mn-lt"/>
              </a:rPr>
              <a:t> </a:t>
            </a:r>
            <a:r>
              <a:rPr lang="en-US" dirty="0">
                <a:ea typeface="+mn-lt"/>
                <a:cs typeface="+mn-lt"/>
              </a:rPr>
              <a:t>§§ 106.40(b)(2) and 106.44 </a:t>
            </a:r>
          </a:p>
          <a:p>
            <a:pPr lvl="1"/>
            <a:r>
              <a:rPr lang="en-US" dirty="0">
                <a:ea typeface="+mn-lt"/>
                <a:cs typeface="+mn-lt"/>
              </a:rPr>
              <a:t>Issues related to pregnancy and parenting</a:t>
            </a:r>
            <a:endParaRPr lang="en-US" dirty="0"/>
          </a:p>
          <a:p>
            <a:endParaRPr lang="en-US" dirty="0">
              <a:cs typeface="Calibri"/>
            </a:endParaRPr>
          </a:p>
        </p:txBody>
      </p:sp>
    </p:spTree>
    <p:extLst>
      <p:ext uri="{BB962C8B-B14F-4D97-AF65-F5344CB8AC3E}">
        <p14:creationId xmlns:p14="http://schemas.microsoft.com/office/powerpoint/2010/main" val="1411591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1BC6-7526-2BA6-9191-A95C3F5FF0FD}"/>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8C6FE65C-D724-A147-8758-C2AC6AC0A367}"/>
              </a:ext>
            </a:extLst>
          </p:cNvPr>
          <p:cNvSpPr>
            <a:spLocks noGrp="1"/>
          </p:cNvSpPr>
          <p:nvPr>
            <p:ph idx="1"/>
          </p:nvPr>
        </p:nvSpPr>
        <p:spPr/>
        <p:txBody>
          <a:bodyPr vert="horz" lIns="91440" tIns="45720" rIns="91440" bIns="45720" rtlCol="0" anchor="t">
            <a:normAutofit fontScale="92500" lnSpcReduction="20000"/>
          </a:bodyPr>
          <a:lstStyle/>
          <a:p>
            <a:r>
              <a:rPr lang="en-US" b="1" dirty="0">
                <a:ea typeface="+mn-lt"/>
                <a:cs typeface="+mn-lt"/>
              </a:rPr>
              <a:t>Investigators, decisionmakers, and</a:t>
            </a:r>
            <a:r>
              <a:rPr lang="en-US" dirty="0">
                <a:ea typeface="+mn-lt"/>
                <a:cs typeface="+mn-lt"/>
              </a:rPr>
              <a:t> </a:t>
            </a:r>
            <a:r>
              <a:rPr lang="en-US" b="1" dirty="0">
                <a:ea typeface="+mn-lt"/>
                <a:cs typeface="+mn-lt"/>
              </a:rPr>
              <a:t>other persons who are responsible for implementing the recipient’s grievance procedures or have the authority to modify or terminate supportive measures </a:t>
            </a:r>
            <a:r>
              <a:rPr lang="en-US" dirty="0">
                <a:ea typeface="+mn-lt"/>
                <a:cs typeface="+mn-lt"/>
              </a:rPr>
              <a:t>must be trained on: </a:t>
            </a:r>
          </a:p>
          <a:p>
            <a:pPr lvl="1"/>
            <a:r>
              <a:rPr lang="en-US" sz="2800" dirty="0">
                <a:ea typeface="+mn-lt"/>
                <a:cs typeface="+mn-lt"/>
              </a:rPr>
              <a:t>the topics on the prior slide;</a:t>
            </a:r>
            <a:endParaRPr lang="en-US" dirty="0"/>
          </a:p>
          <a:p>
            <a:pPr lvl="1"/>
            <a:r>
              <a:rPr lang="en-US" sz="2800" dirty="0">
                <a:ea typeface="+mn-lt"/>
                <a:cs typeface="+mn-lt"/>
              </a:rPr>
              <a:t>institutional obligations and grievance procedures (conducting an investigation, hearings, appeals, and informal resolution process); </a:t>
            </a:r>
            <a:endParaRPr lang="en-US" dirty="0">
              <a:ea typeface="+mn-lt"/>
              <a:cs typeface="+mn-lt"/>
            </a:endParaRPr>
          </a:p>
          <a:p>
            <a:pPr lvl="1"/>
            <a:r>
              <a:rPr lang="en-US" sz="2800" dirty="0">
                <a:ea typeface="+mn-lt"/>
                <a:cs typeface="+mn-lt"/>
              </a:rPr>
              <a:t>how to serve impartially, including by avoiding prejudgment of the facts at issue, conflicts of interest, and bias; and </a:t>
            </a:r>
            <a:endParaRPr lang="en-US" dirty="0">
              <a:cs typeface="Calibri"/>
            </a:endParaRPr>
          </a:p>
          <a:p>
            <a:pPr lvl="1"/>
            <a:r>
              <a:rPr lang="en-US" sz="2800" dirty="0">
                <a:ea typeface="+mn-lt"/>
                <a:cs typeface="+mn-lt"/>
              </a:rPr>
              <a:t>the meaning and application of the term “relevant,” in relation to questions and evidence, and the types of evidence that are impermissible regardless of relevance </a:t>
            </a:r>
            <a:endParaRPr lang="en-US" sz="2800"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908497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1BC6-7526-2BA6-9191-A95C3F5FF0FD}"/>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8C6FE65C-D724-A147-8758-C2AC6AC0A367}"/>
              </a:ext>
            </a:extLst>
          </p:cNvPr>
          <p:cNvSpPr>
            <a:spLocks noGrp="1"/>
          </p:cNvSpPr>
          <p:nvPr>
            <p:ph idx="1"/>
          </p:nvPr>
        </p:nvSpPr>
        <p:spPr/>
        <p:txBody>
          <a:bodyPr vert="horz" lIns="91440" tIns="45720" rIns="91440" bIns="45720" rtlCol="0" anchor="t">
            <a:normAutofit/>
          </a:bodyPr>
          <a:lstStyle/>
          <a:p>
            <a:r>
              <a:rPr lang="en-US" b="1" dirty="0">
                <a:ea typeface="+mn-lt"/>
                <a:cs typeface="+mn-lt"/>
              </a:rPr>
              <a:t>Facilitators of an informal resolution process</a:t>
            </a:r>
            <a:r>
              <a:rPr lang="en-US" dirty="0">
                <a:ea typeface="+mn-lt"/>
                <a:cs typeface="+mn-lt"/>
              </a:rPr>
              <a:t> must be trained on:</a:t>
            </a:r>
          </a:p>
          <a:p>
            <a:pPr lvl="1"/>
            <a:r>
              <a:rPr lang="en-US" dirty="0">
                <a:ea typeface="+mn-lt"/>
                <a:cs typeface="+mn-lt"/>
              </a:rPr>
              <a:t>the topics listed two slides ago; </a:t>
            </a:r>
          </a:p>
          <a:p>
            <a:pPr lvl="1"/>
            <a:r>
              <a:rPr lang="en-US" dirty="0">
                <a:ea typeface="+mn-lt"/>
                <a:cs typeface="+mn-lt"/>
              </a:rPr>
              <a:t>the rules and practices associated with the recipient’s informal resolution process; and </a:t>
            </a:r>
          </a:p>
          <a:p>
            <a:pPr lvl="1"/>
            <a:r>
              <a:rPr lang="en-US" dirty="0">
                <a:ea typeface="+mn-lt"/>
                <a:cs typeface="+mn-lt"/>
              </a:rPr>
              <a:t>how to serve impartially, including by avoiding conflicts of interest and bias</a:t>
            </a:r>
            <a:endParaRPr lang="en-US" dirty="0">
              <a:cs typeface="Calibri"/>
            </a:endParaRPr>
          </a:p>
          <a:p>
            <a:endParaRPr lang="en-US" sz="2800"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72133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429E-BA39-4575-9158-3E4AF67CBAF3}"/>
              </a:ext>
            </a:extLst>
          </p:cNvPr>
          <p:cNvSpPr>
            <a:spLocks noGrp="1"/>
          </p:cNvSpPr>
          <p:nvPr>
            <p:ph type="title"/>
          </p:nvPr>
        </p:nvSpPr>
        <p:spPr/>
        <p:txBody>
          <a:bodyPr/>
          <a:lstStyle/>
          <a:p>
            <a:r>
              <a:rPr lang="en-US" dirty="0"/>
              <a:t>Regulatory Update: What’s happening?</a:t>
            </a:r>
          </a:p>
        </p:txBody>
      </p:sp>
      <p:sp>
        <p:nvSpPr>
          <p:cNvPr id="3" name="Content Placeholder 2">
            <a:extLst>
              <a:ext uri="{FF2B5EF4-FFF2-40B4-BE49-F238E27FC236}">
                <a16:creationId xmlns:a16="http://schemas.microsoft.com/office/drawing/2014/main" id="{0856523A-8671-4D68-9A0A-5B7121863DA1}"/>
              </a:ext>
            </a:extLst>
          </p:cNvPr>
          <p:cNvSpPr>
            <a:spLocks noGrp="1"/>
          </p:cNvSpPr>
          <p:nvPr>
            <p:ph idx="1"/>
          </p:nvPr>
        </p:nvSpPr>
        <p:spPr/>
        <p:txBody>
          <a:bodyPr/>
          <a:lstStyle/>
          <a:p>
            <a:pPr>
              <a:spcBef>
                <a:spcPts val="0"/>
              </a:spcBef>
              <a:buClr>
                <a:schemeClr val="dk1"/>
              </a:buClr>
              <a:buSzPts val="2800"/>
            </a:pPr>
            <a:r>
              <a:rPr lang="en-US" dirty="0"/>
              <a:t>June 23, 2022: Unofficial version published </a:t>
            </a:r>
            <a:r>
              <a:rPr lang="en-US" sz="2400" dirty="0"/>
              <a:t>(50</a:t>
            </a:r>
            <a:r>
              <a:rPr lang="en-US" sz="2400" baseline="30000" dirty="0"/>
              <a:t>th</a:t>
            </a:r>
            <a:r>
              <a:rPr lang="en-US" sz="2400" dirty="0"/>
              <a:t> anniversary of Title IX)</a:t>
            </a:r>
            <a:endParaRPr lang="en-US" dirty="0"/>
          </a:p>
          <a:p>
            <a:pPr lvl="1" indent="-342900">
              <a:spcBef>
                <a:spcPts val="1000"/>
              </a:spcBef>
              <a:buClr>
                <a:schemeClr val="dk1"/>
              </a:buClr>
              <a:buSzPts val="2800"/>
            </a:pPr>
            <a:r>
              <a:rPr lang="en-US" dirty="0"/>
              <a:t>50 pages of proposed regulations, coupled with 650 pages of comments and discussion </a:t>
            </a:r>
          </a:p>
          <a:p>
            <a:pPr>
              <a:buClr>
                <a:schemeClr val="dk1"/>
              </a:buClr>
              <a:buSzPts val="2800"/>
            </a:pPr>
            <a:r>
              <a:rPr lang="en-US" dirty="0"/>
              <a:t>July 12, 2022: Published in Federal Register</a:t>
            </a:r>
          </a:p>
          <a:p>
            <a:pPr lvl="1" indent="-342900">
              <a:buClr>
                <a:schemeClr val="dk1"/>
              </a:buClr>
              <a:buSzPts val="2800"/>
            </a:pPr>
            <a:r>
              <a:rPr lang="en-US" dirty="0"/>
              <a:t>Over 240,000 public comments received during 60-day comment period</a:t>
            </a:r>
          </a:p>
          <a:p>
            <a:pPr>
              <a:buClr>
                <a:schemeClr val="dk1"/>
              </a:buClr>
              <a:buSzPts val="2800"/>
            </a:pPr>
            <a:r>
              <a:rPr lang="en-US" dirty="0"/>
              <a:t>May 26, 2023: ED announces new anticipated date of October 2023 for final rule</a:t>
            </a:r>
          </a:p>
          <a:p>
            <a:pPr>
              <a:buClr>
                <a:schemeClr val="dk1"/>
              </a:buClr>
              <a:buSzPts val="2800"/>
            </a:pPr>
            <a:r>
              <a:rPr lang="en-US" dirty="0"/>
              <a:t>October 2023: No final rule yet, and there are hurdles to clear!</a:t>
            </a:r>
          </a:p>
          <a:p>
            <a:pPr>
              <a:buClr>
                <a:schemeClr val="dk1"/>
              </a:buClr>
              <a:buSzPts val="2800"/>
            </a:pPr>
            <a:endParaRPr lang="en-US" dirty="0"/>
          </a:p>
          <a:p>
            <a:endParaRPr lang="en-US" dirty="0"/>
          </a:p>
        </p:txBody>
      </p:sp>
    </p:spTree>
    <p:extLst>
      <p:ext uri="{BB962C8B-B14F-4D97-AF65-F5344CB8AC3E}">
        <p14:creationId xmlns:p14="http://schemas.microsoft.com/office/powerpoint/2010/main" val="2187790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51BC6-7526-2BA6-9191-A95C3F5FF0FD}"/>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8C6FE65C-D724-A147-8758-C2AC6AC0A367}"/>
              </a:ext>
            </a:extLst>
          </p:cNvPr>
          <p:cNvSpPr>
            <a:spLocks noGrp="1"/>
          </p:cNvSpPr>
          <p:nvPr>
            <p:ph idx="1"/>
          </p:nvPr>
        </p:nvSpPr>
        <p:spPr/>
        <p:txBody>
          <a:bodyPr vert="horz" lIns="91440" tIns="45720" rIns="91440" bIns="45720" rtlCol="0" anchor="t">
            <a:normAutofit/>
          </a:bodyPr>
          <a:lstStyle/>
          <a:p>
            <a:r>
              <a:rPr lang="en-US" b="1" dirty="0">
                <a:ea typeface="+mn-lt"/>
                <a:cs typeface="+mn-lt"/>
              </a:rPr>
              <a:t>Title IX Coordinator and any designees </a:t>
            </a:r>
            <a:r>
              <a:rPr lang="en-US" dirty="0">
                <a:ea typeface="+mn-lt"/>
                <a:cs typeface="+mn-lt"/>
              </a:rPr>
              <a:t>must be trained on: </a:t>
            </a:r>
          </a:p>
          <a:p>
            <a:pPr lvl="1"/>
            <a:r>
              <a:rPr lang="en-US" dirty="0">
                <a:ea typeface="+mn-lt"/>
                <a:cs typeface="+mn-lt"/>
              </a:rPr>
              <a:t>all of the topics listed three slides ago; </a:t>
            </a:r>
          </a:p>
          <a:p>
            <a:pPr lvl="1"/>
            <a:r>
              <a:rPr lang="en-US" dirty="0">
                <a:ea typeface="+mn-lt"/>
                <a:cs typeface="+mn-lt"/>
              </a:rPr>
              <a:t>their specific responsibilities; </a:t>
            </a:r>
          </a:p>
          <a:p>
            <a:pPr lvl="1"/>
            <a:r>
              <a:rPr lang="en-US" dirty="0">
                <a:ea typeface="+mn-lt"/>
                <a:cs typeface="+mn-lt"/>
              </a:rPr>
              <a:t>recordkeeping requirements, and </a:t>
            </a:r>
          </a:p>
          <a:p>
            <a:pPr lvl="1"/>
            <a:r>
              <a:rPr lang="en-US" dirty="0">
                <a:ea typeface="+mn-lt"/>
                <a:cs typeface="+mn-lt"/>
              </a:rPr>
              <a:t>“[a]ny other training necessary to coordinate the recipient’s compliance with Title IX” </a:t>
            </a:r>
            <a:endParaRPr lang="en-US" dirty="0">
              <a:cs typeface="Calibri"/>
            </a:endParaRPr>
          </a:p>
          <a:p>
            <a:pPr lvl="1"/>
            <a:endParaRPr lang="en-US" dirty="0">
              <a:cs typeface="Calibri"/>
            </a:endParaRPr>
          </a:p>
          <a:p>
            <a:pPr marL="457200" lvl="1" indent="0">
              <a:buNone/>
            </a:pPr>
            <a:r>
              <a:rPr lang="en-US" b="1" dirty="0">
                <a:cs typeface="Calibri"/>
              </a:rPr>
              <a:t>Training materials continue to be required to be publicly posted on recipients' websites.</a:t>
            </a: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399788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28"/>
          <p:cNvSpPr txBox="1">
            <a:spLocks noGrp="1"/>
          </p:cNvSpPr>
          <p:nvPr>
            <p:ph type="title"/>
          </p:nvPr>
        </p:nvSpPr>
        <p:spPr>
          <a:prstGeom prst="rect">
            <a:avLst/>
          </a:prstGeom>
          <a:noFill/>
          <a:ln>
            <a:noFill/>
          </a:ln>
        </p:spPr>
        <p:txBody>
          <a:bodyPr spcFirstLastPara="1" vert="horz" wrap="square" lIns="68569" tIns="34275" rIns="68569" bIns="34275" numCol="1" rtlCol="0" anchor="ctr" anchorCtr="0" compatLnSpc="1">
            <a:prstTxWarp prst="textNoShape">
              <a:avLst/>
            </a:prstTxWarp>
            <a:normAutofit/>
          </a:bodyPr>
          <a:lstStyle/>
          <a:p>
            <a:pPr>
              <a:spcBef>
                <a:spcPts val="0"/>
              </a:spcBef>
              <a:buClr>
                <a:schemeClr val="accent3"/>
              </a:buClr>
              <a:buSzPts val="4400"/>
            </a:pPr>
            <a:r>
              <a:rPr lang="en-US" dirty="0"/>
              <a:t>What should we be doing now?</a:t>
            </a:r>
            <a:endParaRPr dirty="0"/>
          </a:p>
        </p:txBody>
      </p:sp>
      <p:sp>
        <p:nvSpPr>
          <p:cNvPr id="731" name="Google Shape;731;p28"/>
          <p:cNvSpPr txBox="1">
            <a:spLocks noGrp="1"/>
          </p:cNvSpPr>
          <p:nvPr>
            <p:ph idx="1"/>
          </p:nvPr>
        </p:nvSpPr>
        <p:spPr>
          <a:prstGeom prst="rect">
            <a:avLst/>
          </a:prstGeom>
          <a:noFill/>
          <a:ln>
            <a:noFill/>
          </a:ln>
        </p:spPr>
        <p:txBody>
          <a:bodyPr spcFirstLastPara="1" vert="horz" wrap="square" lIns="68569" tIns="34275" rIns="68569" bIns="34275" numCol="1" rtlCol="0" anchor="t" anchorCtr="0" compatLnSpc="1">
            <a:prstTxWarp prst="textNoShape">
              <a:avLst/>
            </a:prstTxWarp>
            <a:normAutofit/>
          </a:bodyPr>
          <a:lstStyle/>
          <a:p>
            <a:pPr marL="171450" indent="-171450">
              <a:spcBef>
                <a:spcPts val="750"/>
              </a:spcBef>
              <a:buClr>
                <a:schemeClr val="dk1"/>
              </a:buClr>
              <a:buSzPts val="2800"/>
            </a:pPr>
            <a:r>
              <a:rPr lang="en-US" dirty="0"/>
              <a:t>Define areas of change (and no change) and decision points</a:t>
            </a:r>
          </a:p>
          <a:p>
            <a:pPr marL="628650" lvl="1" indent="-171450">
              <a:spcBef>
                <a:spcPts val="750"/>
              </a:spcBef>
              <a:buClr>
                <a:schemeClr val="dk1"/>
              </a:buClr>
              <a:buSzPts val="2800"/>
            </a:pPr>
            <a:r>
              <a:rPr lang="en-US" i="1" dirty="0"/>
              <a:t>Are there changes you might adopt now?</a:t>
            </a:r>
          </a:p>
          <a:p>
            <a:pPr marL="171450" indent="-171450">
              <a:spcBef>
                <a:spcPts val="750"/>
              </a:spcBef>
              <a:buClr>
                <a:schemeClr val="dk1"/>
              </a:buClr>
              <a:buSzPts val="2800"/>
            </a:pPr>
            <a:r>
              <a:rPr lang="en-US" dirty="0"/>
              <a:t>Identify limits (or opportunities) unique to your jurisdiction</a:t>
            </a:r>
          </a:p>
          <a:p>
            <a:pPr marL="171450" indent="-171450">
              <a:spcBef>
                <a:spcPts val="750"/>
              </a:spcBef>
              <a:buClr>
                <a:schemeClr val="dk1"/>
              </a:buClr>
              <a:buSzPts val="2800"/>
            </a:pPr>
            <a:endParaRPr dirty="0"/>
          </a:p>
          <a:p>
            <a:pPr marL="171450" indent="-38100">
              <a:spcBef>
                <a:spcPts val="750"/>
              </a:spcBef>
              <a:buClr>
                <a:schemeClr val="dk1"/>
              </a:buClr>
              <a:buSzPts val="2800"/>
              <a:buNone/>
            </a:pPr>
            <a:endParaRPr dirty="0"/>
          </a:p>
        </p:txBody>
      </p:sp>
      <p:pic>
        <p:nvPicPr>
          <p:cNvPr id="3" name="Picture 2">
            <a:extLst>
              <a:ext uri="{FF2B5EF4-FFF2-40B4-BE49-F238E27FC236}">
                <a16:creationId xmlns:a16="http://schemas.microsoft.com/office/drawing/2014/main" id="{5D927055-E2B3-44E5-A3F7-34F65BFFD247}"/>
              </a:ext>
            </a:extLst>
          </p:cNvPr>
          <p:cNvPicPr>
            <a:picLocks noChangeAspect="1"/>
          </p:cNvPicPr>
          <p:nvPr/>
        </p:nvPicPr>
        <p:blipFill>
          <a:blip r:embed="rId3"/>
          <a:stretch>
            <a:fillRect/>
          </a:stretch>
        </p:blipFill>
        <p:spPr>
          <a:xfrm>
            <a:off x="5414194" y="3289300"/>
            <a:ext cx="1363611" cy="2012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6261-D959-593C-0F78-CEEDA80A41E8}"/>
              </a:ext>
            </a:extLst>
          </p:cNvPr>
          <p:cNvSpPr>
            <a:spLocks noGrp="1"/>
          </p:cNvSpPr>
          <p:nvPr>
            <p:ph type="title"/>
          </p:nvPr>
        </p:nvSpPr>
        <p:spPr/>
        <p:txBody>
          <a:bodyPr/>
          <a:lstStyle/>
          <a:p>
            <a:r>
              <a:rPr lang="en-US" dirty="0"/>
              <a:t>Reminder: Key Themes from the NPRM</a:t>
            </a:r>
          </a:p>
        </p:txBody>
      </p:sp>
      <p:sp>
        <p:nvSpPr>
          <p:cNvPr id="3" name="Content Placeholder 2">
            <a:extLst>
              <a:ext uri="{FF2B5EF4-FFF2-40B4-BE49-F238E27FC236}">
                <a16:creationId xmlns:a16="http://schemas.microsoft.com/office/drawing/2014/main" id="{44AA6A1D-8882-56F3-E673-1EE8901F0720}"/>
              </a:ext>
            </a:extLst>
          </p:cNvPr>
          <p:cNvSpPr>
            <a:spLocks noGrp="1"/>
          </p:cNvSpPr>
          <p:nvPr>
            <p:ph idx="1"/>
          </p:nvPr>
        </p:nvSpPr>
        <p:spPr/>
        <p:txBody>
          <a:bodyPr>
            <a:normAutofit lnSpcReduction="10000"/>
          </a:bodyPr>
          <a:lstStyle/>
          <a:p>
            <a:pPr>
              <a:lnSpc>
                <a:spcPct val="107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NPRM demonstrates enforcement and departmental priorities</a:t>
            </a:r>
          </a:p>
          <a:p>
            <a:pPr lvl="1">
              <a:lnSpc>
                <a:spcPct val="107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ED has signaled the direction in which they are planning to head. </a:t>
            </a:r>
          </a:p>
          <a:p>
            <a:pPr>
              <a:lnSpc>
                <a:spcPct val="107000"/>
              </a:lnSpc>
              <a:spcBef>
                <a:spcPts val="0"/>
              </a:spcBef>
            </a:pPr>
            <a:r>
              <a:rPr lang="en-US" sz="3600" dirty="0">
                <a:effectLst/>
                <a:latin typeface="Calibri" panose="020F0502020204030204" pitchFamily="34" charset="0"/>
                <a:ea typeface="Calibri" panose="020F0502020204030204" pitchFamily="34" charset="0"/>
                <a:cs typeface="Times New Roman" panose="02020603050405020304" pitchFamily="18" charset="0"/>
              </a:rPr>
              <a:t>Expands universe of triggers for response </a:t>
            </a:r>
          </a:p>
          <a:p>
            <a:pPr lvl="1">
              <a:lnSpc>
                <a:spcPct val="107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Jurisdiction, definitions, notice</a:t>
            </a:r>
          </a:p>
          <a:p>
            <a:pPr>
              <a:lnSpc>
                <a:spcPct val="107000"/>
              </a:lnSpc>
              <a:spcBef>
                <a:spcPts val="0"/>
              </a:spcBef>
            </a:pPr>
            <a:r>
              <a:rPr lang="en-US" sz="3600" dirty="0">
                <a:latin typeface="Calibri" panose="020F0502020204030204" pitchFamily="34" charset="0"/>
                <a:ea typeface="Calibri" panose="020F0502020204030204" pitchFamily="34" charset="0"/>
                <a:cs typeface="Times New Roman" panose="02020603050405020304" pitchFamily="18" charset="0"/>
              </a:rPr>
              <a:t>Includes procedural options (</a:t>
            </a:r>
            <a:r>
              <a:rPr lang="en-US" sz="3600" i="1" dirty="0">
                <a:latin typeface="Calibri" panose="020F0502020204030204" pitchFamily="34" charset="0"/>
                <a:ea typeface="Calibri" panose="020F0502020204030204" pitchFamily="34" charset="0"/>
                <a:cs typeface="Times New Roman" panose="02020603050405020304" pitchFamily="18" charset="0"/>
              </a:rPr>
              <a:t>with jurisdiction-based exceptions!</a:t>
            </a:r>
            <a:r>
              <a:rPr lang="en-US" sz="3600"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8897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76C6-61E1-E6E6-7A6B-D93B34A0C9E2}"/>
              </a:ext>
            </a:extLst>
          </p:cNvPr>
          <p:cNvSpPr>
            <a:spLocks noGrp="1"/>
          </p:cNvSpPr>
          <p:nvPr>
            <p:ph type="title"/>
          </p:nvPr>
        </p:nvSpPr>
        <p:spPr/>
        <p:txBody>
          <a:bodyPr/>
          <a:lstStyle/>
          <a:p>
            <a:r>
              <a:rPr lang="en-US" dirty="0"/>
              <a:t>Triggers for a response</a:t>
            </a:r>
          </a:p>
        </p:txBody>
      </p:sp>
      <p:sp>
        <p:nvSpPr>
          <p:cNvPr id="3" name="Text Placeholder 2">
            <a:extLst>
              <a:ext uri="{FF2B5EF4-FFF2-40B4-BE49-F238E27FC236}">
                <a16:creationId xmlns:a16="http://schemas.microsoft.com/office/drawing/2014/main" id="{B3E69ECE-9D97-4FBD-EC7B-80B4C527FF72}"/>
              </a:ext>
            </a:extLst>
          </p:cNvPr>
          <p:cNvSpPr>
            <a:spLocks noGrp="1"/>
          </p:cNvSpPr>
          <p:nvPr>
            <p:ph type="body" idx="1"/>
          </p:nvPr>
        </p:nvSpPr>
        <p:spPr/>
        <p:txBody>
          <a:bodyPr/>
          <a:lstStyle/>
          <a:p>
            <a:r>
              <a:rPr lang="en-US" i="1" dirty="0"/>
              <a:t>When must the institution act?</a:t>
            </a:r>
          </a:p>
        </p:txBody>
      </p:sp>
    </p:spTree>
    <p:extLst>
      <p:ext uri="{BB962C8B-B14F-4D97-AF65-F5344CB8AC3E}">
        <p14:creationId xmlns:p14="http://schemas.microsoft.com/office/powerpoint/2010/main" val="2976083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3CA80-FB7E-4039-B5FE-6956A6CD7AC2}"/>
              </a:ext>
            </a:extLst>
          </p:cNvPr>
          <p:cNvSpPr>
            <a:spLocks noGrp="1"/>
          </p:cNvSpPr>
          <p:nvPr>
            <p:ph type="title"/>
          </p:nvPr>
        </p:nvSpPr>
        <p:spPr/>
        <p:txBody>
          <a:bodyPr/>
          <a:lstStyle/>
          <a:p>
            <a:r>
              <a:rPr lang="en-US" dirty="0"/>
              <a:t>Triggers for response</a:t>
            </a:r>
          </a:p>
        </p:txBody>
      </p:sp>
      <p:sp>
        <p:nvSpPr>
          <p:cNvPr id="3" name="Content Placeholder 2">
            <a:extLst>
              <a:ext uri="{FF2B5EF4-FFF2-40B4-BE49-F238E27FC236}">
                <a16:creationId xmlns:a16="http://schemas.microsoft.com/office/drawing/2014/main" id="{4BCC2AED-2F61-4797-81E1-0793B1807A2B}"/>
              </a:ext>
            </a:extLst>
          </p:cNvPr>
          <p:cNvSpPr>
            <a:spLocks noGrp="1"/>
          </p:cNvSpPr>
          <p:nvPr>
            <p:ph idx="1"/>
          </p:nvPr>
        </p:nvSpPr>
        <p:spPr/>
        <p:txBody>
          <a:bodyPr/>
          <a:lstStyle/>
          <a:p>
            <a:pPr marL="0" indent="0" algn="ctr">
              <a:buNone/>
            </a:pPr>
            <a:r>
              <a:rPr lang="en-US" sz="5400" dirty="0">
                <a:ea typeface="+mn-lt"/>
                <a:cs typeface="+mn-lt"/>
              </a:rPr>
              <a:t>Recipients have an obligation to </a:t>
            </a:r>
            <a:r>
              <a:rPr lang="en-US" sz="5400" b="1" u="sng" dirty="0">
                <a:solidFill>
                  <a:schemeClr val="accent6">
                    <a:lumMod val="75000"/>
                  </a:schemeClr>
                </a:solidFill>
                <a:ea typeface="+mn-lt"/>
                <a:cs typeface="+mn-lt"/>
              </a:rPr>
              <a:t>respond</a:t>
            </a:r>
            <a:r>
              <a:rPr lang="en-US" sz="5400" b="1" dirty="0">
                <a:ea typeface="+mn-lt"/>
                <a:cs typeface="+mn-lt"/>
              </a:rPr>
              <a:t> </a:t>
            </a:r>
            <a:r>
              <a:rPr lang="en-US" sz="5400" dirty="0">
                <a:ea typeface="+mn-lt"/>
                <a:cs typeface="+mn-lt"/>
              </a:rPr>
              <a:t>appropriately to </a:t>
            </a:r>
            <a:r>
              <a:rPr lang="en-US" sz="5400" b="1" u="sng" dirty="0">
                <a:solidFill>
                  <a:schemeClr val="accent6">
                    <a:lumMod val="75000"/>
                  </a:schemeClr>
                </a:solidFill>
                <a:ea typeface="+mn-lt"/>
                <a:cs typeface="+mn-lt"/>
              </a:rPr>
              <a:t>notice</a:t>
            </a:r>
            <a:r>
              <a:rPr lang="en-US" sz="5400" b="1" dirty="0">
                <a:ea typeface="+mn-lt"/>
                <a:cs typeface="+mn-lt"/>
              </a:rPr>
              <a:t> </a:t>
            </a:r>
            <a:r>
              <a:rPr lang="en-US" sz="5400" dirty="0">
                <a:ea typeface="+mn-lt"/>
                <a:cs typeface="+mn-lt"/>
              </a:rPr>
              <a:t>of </a:t>
            </a:r>
            <a:r>
              <a:rPr lang="en-US" sz="5400" b="1" u="sng" dirty="0">
                <a:solidFill>
                  <a:schemeClr val="accent6">
                    <a:lumMod val="75000"/>
                  </a:schemeClr>
                </a:solidFill>
                <a:ea typeface="+mn-lt"/>
                <a:cs typeface="+mn-lt"/>
              </a:rPr>
              <a:t>sex discrimination</a:t>
            </a:r>
            <a:r>
              <a:rPr lang="en-US" sz="5400" b="1" dirty="0">
                <a:ea typeface="+mn-lt"/>
                <a:cs typeface="+mn-lt"/>
              </a:rPr>
              <a:t> </a:t>
            </a:r>
            <a:r>
              <a:rPr lang="en-US" sz="5400" dirty="0">
                <a:ea typeface="+mn-lt"/>
                <a:cs typeface="+mn-lt"/>
              </a:rPr>
              <a:t>in its </a:t>
            </a:r>
            <a:r>
              <a:rPr lang="en-US" sz="5400" b="1" u="sng" dirty="0">
                <a:solidFill>
                  <a:schemeClr val="accent6">
                    <a:lumMod val="75000"/>
                  </a:schemeClr>
                </a:solidFill>
                <a:ea typeface="+mn-lt"/>
                <a:cs typeface="+mn-lt"/>
              </a:rPr>
              <a:t>programs and activities</a:t>
            </a:r>
            <a:r>
              <a:rPr lang="en-US" sz="5400" dirty="0">
                <a:ea typeface="+mn-lt"/>
                <a:cs typeface="+mn-lt"/>
              </a:rPr>
              <a:t>.</a:t>
            </a:r>
          </a:p>
          <a:p>
            <a:pPr marL="0" indent="0" algn="ctr">
              <a:buNone/>
            </a:pPr>
            <a:endParaRPr lang="en-US" sz="4800" dirty="0">
              <a:cs typeface="Calibri"/>
            </a:endParaRPr>
          </a:p>
          <a:p>
            <a:pPr marL="0" indent="0">
              <a:buNone/>
            </a:pPr>
            <a:endParaRPr lang="en-US" strike="sngStrike" dirty="0"/>
          </a:p>
        </p:txBody>
      </p:sp>
    </p:spTree>
    <p:extLst>
      <p:ext uri="{BB962C8B-B14F-4D97-AF65-F5344CB8AC3E}">
        <p14:creationId xmlns:p14="http://schemas.microsoft.com/office/powerpoint/2010/main" val="118821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F41D-6E6B-A842-4FDF-CABA015D4F30}"/>
              </a:ext>
            </a:extLst>
          </p:cNvPr>
          <p:cNvSpPr>
            <a:spLocks noGrp="1"/>
          </p:cNvSpPr>
          <p:nvPr>
            <p:ph type="title"/>
          </p:nvPr>
        </p:nvSpPr>
        <p:spPr/>
        <p:txBody>
          <a:bodyPr/>
          <a:lstStyle/>
          <a:p>
            <a:r>
              <a:rPr lang="en-US" dirty="0"/>
              <a:t>Triggers for Response: Conduct</a:t>
            </a:r>
          </a:p>
        </p:txBody>
      </p:sp>
      <p:sp>
        <p:nvSpPr>
          <p:cNvPr id="3" name="Text Placeholder 2">
            <a:extLst>
              <a:ext uri="{FF2B5EF4-FFF2-40B4-BE49-F238E27FC236}">
                <a16:creationId xmlns:a16="http://schemas.microsoft.com/office/drawing/2014/main" id="{F02DDA58-9123-95B7-F4D5-723DEC7C6E29}"/>
              </a:ext>
            </a:extLst>
          </p:cNvPr>
          <p:cNvSpPr>
            <a:spLocks noGrp="1"/>
          </p:cNvSpPr>
          <p:nvPr>
            <p:ph type="body" idx="1"/>
          </p:nvPr>
        </p:nvSpPr>
        <p:spPr/>
        <p:txBody>
          <a:bodyPr/>
          <a:lstStyle/>
          <a:p>
            <a:pPr algn="ctr"/>
            <a:r>
              <a:rPr lang="en-US" u="sng" dirty="0"/>
              <a:t>Sex Discrimination</a:t>
            </a:r>
          </a:p>
        </p:txBody>
      </p:sp>
      <p:sp>
        <p:nvSpPr>
          <p:cNvPr id="4" name="Content Placeholder 3">
            <a:extLst>
              <a:ext uri="{FF2B5EF4-FFF2-40B4-BE49-F238E27FC236}">
                <a16:creationId xmlns:a16="http://schemas.microsoft.com/office/drawing/2014/main" id="{79123F35-352B-5F99-C7C6-481FA73986EA}"/>
              </a:ext>
            </a:extLst>
          </p:cNvPr>
          <p:cNvSpPr>
            <a:spLocks noGrp="1"/>
          </p:cNvSpPr>
          <p:nvPr>
            <p:ph sz="half" idx="2"/>
          </p:nvPr>
        </p:nvSpPr>
        <p:spPr>
          <a:xfrm>
            <a:off x="839788" y="2551334"/>
            <a:ext cx="5157787" cy="3684588"/>
          </a:xfrm>
        </p:spPr>
        <p:txBody>
          <a:bodyPr vert="horz" lIns="91440" tIns="45720" rIns="91440" bIns="45720" rtlCol="0" anchor="t">
            <a:normAutofit/>
          </a:bodyPr>
          <a:lstStyle/>
          <a:p>
            <a:r>
              <a:rPr lang="en-US" dirty="0"/>
              <a:t>Sex stereotypes</a:t>
            </a:r>
          </a:p>
          <a:p>
            <a:r>
              <a:rPr lang="en-US" dirty="0"/>
              <a:t>Sex characteristics</a:t>
            </a:r>
            <a:endParaRPr lang="en-US" dirty="0">
              <a:cs typeface="Calibri"/>
            </a:endParaRPr>
          </a:p>
          <a:p>
            <a:r>
              <a:rPr lang="en-US" dirty="0"/>
              <a:t>Sexual orientation</a:t>
            </a:r>
            <a:endParaRPr lang="en-US" dirty="0">
              <a:cs typeface="Calibri"/>
            </a:endParaRPr>
          </a:p>
          <a:p>
            <a:r>
              <a:rPr lang="en-US" dirty="0"/>
              <a:t>Gender identity</a:t>
            </a:r>
            <a:endParaRPr lang="en-US" dirty="0">
              <a:cs typeface="Calibri"/>
            </a:endParaRPr>
          </a:p>
          <a:p>
            <a:r>
              <a:rPr lang="en-US" dirty="0">
                <a:cs typeface="Calibri"/>
              </a:rPr>
              <a:t>Pregnancy/parental status</a:t>
            </a:r>
          </a:p>
          <a:p>
            <a:endParaRPr lang="en-US" dirty="0">
              <a:cs typeface="Calibri"/>
            </a:endParaRPr>
          </a:p>
        </p:txBody>
      </p:sp>
      <p:sp>
        <p:nvSpPr>
          <p:cNvPr id="5" name="Text Placeholder 4">
            <a:extLst>
              <a:ext uri="{FF2B5EF4-FFF2-40B4-BE49-F238E27FC236}">
                <a16:creationId xmlns:a16="http://schemas.microsoft.com/office/drawing/2014/main" id="{8495AB67-D3B0-39D5-4BF4-26DA5BF9DC57}"/>
              </a:ext>
            </a:extLst>
          </p:cNvPr>
          <p:cNvSpPr>
            <a:spLocks noGrp="1"/>
          </p:cNvSpPr>
          <p:nvPr>
            <p:ph type="body" sz="quarter" idx="3"/>
          </p:nvPr>
        </p:nvSpPr>
        <p:spPr/>
        <p:txBody>
          <a:bodyPr/>
          <a:lstStyle/>
          <a:p>
            <a:pPr algn="ctr"/>
            <a:r>
              <a:rPr lang="en-US" u="sng" dirty="0"/>
              <a:t>Sex-Based Harassment</a:t>
            </a:r>
          </a:p>
        </p:txBody>
      </p:sp>
      <p:sp>
        <p:nvSpPr>
          <p:cNvPr id="6" name="Content Placeholder 5">
            <a:extLst>
              <a:ext uri="{FF2B5EF4-FFF2-40B4-BE49-F238E27FC236}">
                <a16:creationId xmlns:a16="http://schemas.microsoft.com/office/drawing/2014/main" id="{603EC703-DAB5-DB80-098E-AB5F75B61F21}"/>
              </a:ext>
            </a:extLst>
          </p:cNvPr>
          <p:cNvSpPr>
            <a:spLocks noGrp="1"/>
          </p:cNvSpPr>
          <p:nvPr>
            <p:ph sz="quarter" idx="4"/>
          </p:nvPr>
        </p:nvSpPr>
        <p:spPr>
          <a:xfrm>
            <a:off x="6169024" y="2505075"/>
            <a:ext cx="5183188" cy="3170682"/>
          </a:xfrm>
        </p:spPr>
        <p:txBody>
          <a:bodyPr vert="horz" lIns="91440" tIns="45720" rIns="91440" bIns="45720" rtlCol="0" anchor="t">
            <a:normAutofit/>
          </a:bodyPr>
          <a:lstStyle/>
          <a:p>
            <a:r>
              <a:rPr lang="en-US" dirty="0"/>
              <a:t>Quid pro quo</a:t>
            </a:r>
          </a:p>
          <a:p>
            <a:r>
              <a:rPr lang="en-US" dirty="0"/>
              <a:t>Hostile environment </a:t>
            </a:r>
          </a:p>
          <a:p>
            <a:r>
              <a:rPr lang="en-US" dirty="0"/>
              <a:t>Clery crimes</a:t>
            </a:r>
            <a:endParaRPr lang="en-US" dirty="0">
              <a:cs typeface="Calibri"/>
            </a:endParaRPr>
          </a:p>
        </p:txBody>
      </p:sp>
      <p:graphicFrame>
        <p:nvGraphicFramePr>
          <p:cNvPr id="8" name="Diagram 7">
            <a:extLst>
              <a:ext uri="{FF2B5EF4-FFF2-40B4-BE49-F238E27FC236}">
                <a16:creationId xmlns:a16="http://schemas.microsoft.com/office/drawing/2014/main" id="{3A534C4C-6082-F2B0-7CE6-A27822F52D48}"/>
              </a:ext>
            </a:extLst>
          </p:cNvPr>
          <p:cNvGraphicFramePr/>
          <p:nvPr>
            <p:extLst>
              <p:ext uri="{D42A27DB-BD31-4B8C-83A1-F6EECF244321}">
                <p14:modId xmlns:p14="http://schemas.microsoft.com/office/powerpoint/2010/main" val="821298789"/>
              </p:ext>
            </p:extLst>
          </p:nvPr>
        </p:nvGraphicFramePr>
        <p:xfrm>
          <a:off x="8351099" y="3319462"/>
          <a:ext cx="3260972" cy="242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66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4"/>
          <p:cNvSpPr txBox="1">
            <a:spLocks noGrp="1"/>
          </p:cNvSpPr>
          <p:nvPr>
            <p:ph type="title"/>
          </p:nvPr>
        </p:nvSpPr>
        <p:spPr>
          <a:prstGeom prst="rect">
            <a:avLst/>
          </a:prstGeom>
          <a:noFill/>
          <a:ln>
            <a:noFill/>
          </a:ln>
        </p:spPr>
        <p:txBody>
          <a:bodyPr spcFirstLastPara="1" vert="horz" wrap="square" lIns="68569" tIns="34275" rIns="68569" bIns="34275" numCol="1" rtlCol="0" anchor="ctr" anchorCtr="0" compatLnSpc="1">
            <a:prstTxWarp prst="textNoShape">
              <a:avLst/>
            </a:prstTxWarp>
            <a:normAutofit/>
          </a:bodyPr>
          <a:lstStyle/>
          <a:p>
            <a:pPr>
              <a:spcBef>
                <a:spcPts val="0"/>
              </a:spcBef>
              <a:buClr>
                <a:schemeClr val="accent3"/>
              </a:buClr>
              <a:buSzPts val="4000"/>
            </a:pPr>
            <a:r>
              <a:rPr lang="en-US" dirty="0"/>
              <a:t>Triggers for Response: Jurisdiction</a:t>
            </a:r>
            <a:endParaRPr sz="6600" dirty="0"/>
          </a:p>
        </p:txBody>
      </p:sp>
      <p:sp>
        <p:nvSpPr>
          <p:cNvPr id="523" name="Google Shape;523;p14"/>
          <p:cNvSpPr txBox="1">
            <a:spLocks noGrp="1"/>
          </p:cNvSpPr>
          <p:nvPr>
            <p:ph idx="1"/>
          </p:nvPr>
        </p:nvSpPr>
        <p:spPr>
          <a:xfrm>
            <a:off x="838200" y="1690689"/>
            <a:ext cx="10628214" cy="3241530"/>
          </a:xfrm>
          <a:prstGeom prst="rect">
            <a:avLst/>
          </a:prstGeom>
          <a:noFill/>
          <a:ln>
            <a:noFill/>
          </a:ln>
        </p:spPr>
        <p:txBody>
          <a:bodyPr spcFirstLastPara="1" vert="horz" wrap="square" lIns="68569" tIns="34275" rIns="68569" bIns="34275" numCol="1" rtlCol="0" anchor="t" anchorCtr="0" compatLnSpc="1">
            <a:prstTxWarp prst="textNoShape">
              <a:avLst/>
            </a:prstTxWarp>
            <a:normAutofit/>
          </a:bodyPr>
          <a:lstStyle/>
          <a:p>
            <a:pPr>
              <a:spcBef>
                <a:spcPts val="0"/>
              </a:spcBef>
              <a:buClr>
                <a:schemeClr val="dk1"/>
              </a:buClr>
              <a:buSzPts val="2800"/>
            </a:pPr>
            <a:r>
              <a:rPr lang="en-US" sz="3600" dirty="0"/>
              <a:t>Program or activity = “all operations”</a:t>
            </a:r>
          </a:p>
          <a:p>
            <a:pPr>
              <a:spcBef>
                <a:spcPts val="0"/>
              </a:spcBef>
              <a:buClr>
                <a:schemeClr val="dk1"/>
              </a:buClr>
              <a:buSzPts val="2800"/>
            </a:pPr>
            <a:r>
              <a:rPr lang="en-US" sz="3600" dirty="0"/>
              <a:t>Conduct that occurs in a recipient’s education program or activity includes but is not limited to:</a:t>
            </a:r>
          </a:p>
          <a:p>
            <a:pPr lvl="1">
              <a:spcBef>
                <a:spcPts val="0"/>
              </a:spcBef>
              <a:buClr>
                <a:schemeClr val="dk1"/>
              </a:buClr>
              <a:buSzPts val="2800"/>
            </a:pPr>
            <a:r>
              <a:rPr lang="en-US" sz="2800" dirty="0"/>
              <a:t>Conduct that occurs in a building owned or controlled by a student organization that is officially recognized by a postsecondary institution, and</a:t>
            </a:r>
          </a:p>
          <a:p>
            <a:pPr lvl="1">
              <a:spcBef>
                <a:spcPts val="0"/>
              </a:spcBef>
              <a:buClr>
                <a:schemeClr val="dk1"/>
              </a:buClr>
              <a:buSzPts val="2800"/>
            </a:pPr>
            <a:r>
              <a:rPr lang="en-US" sz="2800" b="1" i="1" dirty="0">
                <a:solidFill>
                  <a:schemeClr val="accent6">
                    <a:lumMod val="75000"/>
                  </a:schemeClr>
                </a:solidFill>
              </a:rPr>
              <a:t>*Conduct that is subject to the recipient’s disciplinary authority* </a:t>
            </a:r>
          </a:p>
          <a:p>
            <a:pPr marL="457200" lvl="1" indent="0">
              <a:spcBef>
                <a:spcPts val="0"/>
              </a:spcBef>
              <a:buClr>
                <a:schemeClr val="dk1"/>
              </a:buClr>
              <a:buSzPts val="2800"/>
              <a:buNone/>
            </a:pPr>
            <a:endParaRPr lang="en-US" sz="2000" i="1" dirty="0">
              <a:solidFill>
                <a:schemeClr val="accent6">
                  <a:lumMod val="75000"/>
                </a:schemeClr>
              </a:solidFill>
            </a:endParaRPr>
          </a:p>
          <a:p>
            <a:pPr marL="342900" lvl="1" indent="0">
              <a:spcBef>
                <a:spcPts val="375"/>
              </a:spcBef>
              <a:buClr>
                <a:schemeClr val="dk1"/>
              </a:buClr>
              <a:buSzPts val="2400"/>
              <a:buNone/>
            </a:pPr>
            <a:endParaRPr dirty="0"/>
          </a:p>
        </p:txBody>
      </p:sp>
      <p:sp>
        <p:nvSpPr>
          <p:cNvPr id="4" name="TextBox 3">
            <a:extLst>
              <a:ext uri="{FF2B5EF4-FFF2-40B4-BE49-F238E27FC236}">
                <a16:creationId xmlns:a16="http://schemas.microsoft.com/office/drawing/2014/main" id="{F4662F71-6AA3-AFD5-A157-2EEF73DDCE6D}"/>
              </a:ext>
            </a:extLst>
          </p:cNvPr>
          <p:cNvSpPr txBox="1"/>
          <p:nvPr/>
        </p:nvSpPr>
        <p:spPr>
          <a:xfrm>
            <a:off x="2729345" y="4858327"/>
            <a:ext cx="6733310" cy="923330"/>
          </a:xfrm>
          <a:custGeom>
            <a:avLst/>
            <a:gdLst>
              <a:gd name="connsiteX0" fmla="*/ 0 w 6733310"/>
              <a:gd name="connsiteY0" fmla="*/ 0 h 923330"/>
              <a:gd name="connsiteX1" fmla="*/ 6733310 w 6733310"/>
              <a:gd name="connsiteY1" fmla="*/ 0 h 923330"/>
              <a:gd name="connsiteX2" fmla="*/ 6733310 w 6733310"/>
              <a:gd name="connsiteY2" fmla="*/ 923330 h 923330"/>
              <a:gd name="connsiteX3" fmla="*/ 0 w 6733310"/>
              <a:gd name="connsiteY3" fmla="*/ 923330 h 923330"/>
              <a:gd name="connsiteX4" fmla="*/ 0 w 673331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33310" h="923330" extrusionOk="0">
                <a:moveTo>
                  <a:pt x="0" y="0"/>
                </a:moveTo>
                <a:cubicBezTo>
                  <a:pt x="1559759" y="-5264"/>
                  <a:pt x="5452491" y="84467"/>
                  <a:pt x="6733310" y="0"/>
                </a:cubicBezTo>
                <a:cubicBezTo>
                  <a:pt x="6771172" y="104355"/>
                  <a:pt x="6792676" y="764950"/>
                  <a:pt x="6733310" y="923330"/>
                </a:cubicBezTo>
                <a:cubicBezTo>
                  <a:pt x="4891540" y="1029650"/>
                  <a:pt x="2916034" y="915681"/>
                  <a:pt x="0" y="923330"/>
                </a:cubicBezTo>
                <a:cubicBezTo>
                  <a:pt x="68267" y="738891"/>
                  <a:pt x="-21624" y="396847"/>
                  <a:pt x="0" y="0"/>
                </a:cubicBezTo>
                <a:close/>
              </a:path>
            </a:pathLst>
          </a:custGeom>
          <a:noFill/>
          <a:ln w="19050">
            <a:solidFill>
              <a:schemeClr val="accent6">
                <a:lumMod val="60000"/>
                <a:lumOff val="40000"/>
              </a:schemeClr>
            </a:solidFill>
            <a:extLst>
              <a:ext uri="{C807C97D-BFC1-408E-A445-0C87EB9F89A2}">
                <ask:lineSketchStyleProps xmlns:ask="http://schemas.microsoft.com/office/drawing/2018/sketchyshapes" sd="2650216993">
                  <a:prstGeom prst="rect">
                    <a:avLst/>
                  </a:prstGeom>
                  <ask:type>
                    <ask:lineSketchCurved/>
                  </ask:type>
                </ask:lineSketchStyleProps>
              </a:ext>
            </a:extLst>
          </a:ln>
        </p:spPr>
        <p:txBody>
          <a:bodyPr wrap="square" rtlCol="0">
            <a:spAutoFit/>
          </a:bodyPr>
          <a:lstStyle/>
          <a:p>
            <a:r>
              <a:rPr lang="en-US" dirty="0"/>
              <a:t>Consider: </a:t>
            </a:r>
          </a:p>
          <a:p>
            <a:r>
              <a:rPr lang="en-US" dirty="0"/>
              <a:t> </a:t>
            </a:r>
            <a:r>
              <a:rPr lang="en-US" i="1" dirty="0"/>
              <a:t>Brown v. State of Arizona</a:t>
            </a:r>
            <a:r>
              <a:rPr lang="en-US" dirty="0"/>
              <a:t> (9th Cir.) – off-campus conduct</a:t>
            </a:r>
          </a:p>
          <a:p>
            <a:r>
              <a:rPr lang="en-US" i="1" dirty="0"/>
              <a:t>Hall v. Millersville University</a:t>
            </a:r>
            <a:r>
              <a:rPr lang="en-US" dirty="0"/>
              <a:t> (3d Cir.) – conduct of third-parties</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8384D-FC4C-1DF0-E1E9-BC50114790A9}"/>
              </a:ext>
            </a:extLst>
          </p:cNvPr>
          <p:cNvSpPr>
            <a:spLocks noGrp="1"/>
          </p:cNvSpPr>
          <p:nvPr>
            <p:ph type="title"/>
          </p:nvPr>
        </p:nvSpPr>
        <p:spPr/>
        <p:txBody>
          <a:bodyPr/>
          <a:lstStyle/>
          <a:p>
            <a:r>
              <a:rPr lang="en-US" dirty="0"/>
              <a:t>Triggers for Response: Notice</a:t>
            </a:r>
          </a:p>
        </p:txBody>
      </p:sp>
      <p:sp>
        <p:nvSpPr>
          <p:cNvPr id="3" name="Content Placeholder 2">
            <a:extLst>
              <a:ext uri="{FF2B5EF4-FFF2-40B4-BE49-F238E27FC236}">
                <a16:creationId xmlns:a16="http://schemas.microsoft.com/office/drawing/2014/main" id="{B5962504-F1E8-8C25-BB05-30C62A1E39C0}"/>
              </a:ext>
            </a:extLst>
          </p:cNvPr>
          <p:cNvSpPr>
            <a:spLocks noGrp="1"/>
          </p:cNvSpPr>
          <p:nvPr>
            <p:ph idx="1"/>
          </p:nvPr>
        </p:nvSpPr>
        <p:spPr/>
        <p:txBody>
          <a:bodyPr>
            <a:normAutofit lnSpcReduction="10000"/>
          </a:bodyPr>
          <a:lstStyle/>
          <a:p>
            <a:r>
              <a:rPr lang="en-US" strike="sngStrike" dirty="0"/>
              <a:t>Actual knowledge</a:t>
            </a:r>
          </a:p>
          <a:p>
            <a:pPr marL="171450" indent="-171450">
              <a:spcBef>
                <a:spcPts val="750"/>
              </a:spcBef>
              <a:buClr>
                <a:schemeClr val="dk1"/>
              </a:buClr>
              <a:buSzPts val="2800"/>
            </a:pPr>
            <a:r>
              <a:rPr lang="en-US" dirty="0"/>
              <a:t>Notice to employees </a:t>
            </a:r>
            <a:r>
              <a:rPr lang="en-US" i="1" dirty="0"/>
              <a:t>[more than your “officials with authority”!]</a:t>
            </a:r>
          </a:p>
          <a:p>
            <a:pPr marL="171450" indent="-171450">
              <a:spcBef>
                <a:spcPts val="750"/>
              </a:spcBef>
              <a:buClr>
                <a:schemeClr val="dk1"/>
              </a:buClr>
              <a:buSzPts val="2800"/>
            </a:pPr>
            <a:r>
              <a:rPr lang="en-US" dirty="0"/>
              <a:t>Reporting obligations for employees:</a:t>
            </a:r>
          </a:p>
          <a:p>
            <a:pPr marL="571500" lvl="1" indent="-171450">
              <a:spcBef>
                <a:spcPts val="750"/>
              </a:spcBef>
              <a:buClr>
                <a:schemeClr val="dk1"/>
              </a:buClr>
              <a:buSzPts val="2800"/>
            </a:pPr>
            <a:r>
              <a:rPr lang="en-US" dirty="0"/>
              <a:t>Differ based on whether the conduct involves a student or employee complainant</a:t>
            </a:r>
          </a:p>
          <a:p>
            <a:pPr marL="571500" lvl="1" indent="-171450">
              <a:spcBef>
                <a:spcPts val="750"/>
              </a:spcBef>
              <a:buClr>
                <a:schemeClr val="dk1"/>
              </a:buClr>
              <a:buSzPts val="2800"/>
            </a:pPr>
            <a:r>
              <a:rPr lang="en-US" b="1" dirty="0">
                <a:effectLst>
                  <a:outerShdw blurRad="38100" dist="38100" dir="2700000" algn="tl">
                    <a:srgbClr val="000000">
                      <a:alpha val="43137"/>
                    </a:srgbClr>
                  </a:outerShdw>
                </a:effectLst>
              </a:rPr>
              <a:t>All employees</a:t>
            </a:r>
            <a:r>
              <a:rPr lang="en-US" dirty="0"/>
              <a:t>, including confidential employees, must provide the contact information of the Title IX Coordinator and information about how to report sex discrimination</a:t>
            </a:r>
          </a:p>
          <a:p>
            <a:pPr marL="571500" lvl="1" indent="-171450">
              <a:spcBef>
                <a:spcPts val="750"/>
              </a:spcBef>
              <a:buClr>
                <a:schemeClr val="dk1"/>
              </a:buClr>
              <a:buSzPts val="2800"/>
            </a:pPr>
            <a:r>
              <a:rPr lang="en-US" dirty="0"/>
              <a:t>Explicitly incorporates </a:t>
            </a:r>
            <a:r>
              <a:rPr lang="en-US" b="1" dirty="0">
                <a:effectLst>
                  <a:outerShdw blurRad="38100" dist="38100" dir="2700000" algn="tl">
                    <a:srgbClr val="000000">
                      <a:alpha val="43137"/>
                    </a:srgbClr>
                  </a:outerShdw>
                </a:effectLst>
              </a:rPr>
              <a:t>faculty</a:t>
            </a:r>
            <a:r>
              <a:rPr lang="en-US" dirty="0"/>
              <a:t> as employees with the responsibility to report sex discrimination</a:t>
            </a:r>
          </a:p>
        </p:txBody>
      </p:sp>
    </p:spTree>
    <p:extLst>
      <p:ext uri="{BB962C8B-B14F-4D97-AF65-F5344CB8AC3E}">
        <p14:creationId xmlns:p14="http://schemas.microsoft.com/office/powerpoint/2010/main" val="4128820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2062</Words>
  <Application>Microsoft Office PowerPoint</Application>
  <PresentationFormat>Widescreen</PresentationFormat>
  <Paragraphs>208</Paragraphs>
  <Slides>31</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NonBreakingSpaceOverride</vt:lpstr>
      <vt:lpstr>Office Theme</vt:lpstr>
      <vt:lpstr>PowerPoint Presentation</vt:lpstr>
      <vt:lpstr>Title IX Rules Are Coming (Sometime Soon):  Things to Consider Now</vt:lpstr>
      <vt:lpstr>Regulatory Update: What’s happening?</vt:lpstr>
      <vt:lpstr>Reminder: Key Themes from the NPRM</vt:lpstr>
      <vt:lpstr>Triggers for a response</vt:lpstr>
      <vt:lpstr>Triggers for response</vt:lpstr>
      <vt:lpstr>Triggers for Response: Conduct</vt:lpstr>
      <vt:lpstr>Triggers for Response: Jurisdiction</vt:lpstr>
      <vt:lpstr>Triggers for Response: Notice</vt:lpstr>
      <vt:lpstr>Reporting Responsibilities</vt:lpstr>
      <vt:lpstr>Response Obligations</vt:lpstr>
      <vt:lpstr>Title IX Coordinator Responsibilities</vt:lpstr>
      <vt:lpstr>Initiating The Grievance Process</vt:lpstr>
      <vt:lpstr>Initiating The Grievance Process</vt:lpstr>
      <vt:lpstr>Initiating The Grievance Process  (Unwilling Complainant)</vt:lpstr>
      <vt:lpstr>Two Procedures (or Two Layers)</vt:lpstr>
      <vt:lpstr>Proposed § 106.45: Sex Discrimination</vt:lpstr>
      <vt:lpstr>Proposed § 106.46: Sex-Based Harassment</vt:lpstr>
      <vt:lpstr>Proposed §106.46: Investigation</vt:lpstr>
      <vt:lpstr>Proposed §106.46: Hearing Options</vt:lpstr>
      <vt:lpstr>Proposed § 106.46(g): Live hearings?</vt:lpstr>
      <vt:lpstr>So, What Process Is Due?</vt:lpstr>
      <vt:lpstr>Employment</vt:lpstr>
      <vt:lpstr>Pregnancy</vt:lpstr>
      <vt:lpstr>Pregnancy &amp; Pregnancy-Related Conditions</vt:lpstr>
      <vt:lpstr>Training</vt:lpstr>
      <vt:lpstr>Training</vt:lpstr>
      <vt:lpstr>Training</vt:lpstr>
      <vt:lpstr>Training</vt:lpstr>
      <vt:lpstr>Training</vt:lpstr>
      <vt:lpstr>What should we be doing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Amanda Hanincik</cp:lastModifiedBy>
  <cp:revision>50</cp:revision>
  <dcterms:created xsi:type="dcterms:W3CDTF">2017-01-24T15:53:08Z</dcterms:created>
  <dcterms:modified xsi:type="dcterms:W3CDTF">2023-10-16T19:27:31Z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Number">
    <vt:lpwstr>51121395</vt:lpwstr>
  </property>
  <property fmtid="{D5CDD505-2E9C-101B-9397-08002B2CF9AE}" pid="3" name="DocumentVersion">
    <vt:lpwstr>1</vt:lpwstr>
  </property>
  <property fmtid="{D5CDD505-2E9C-101B-9397-08002B2CF9AE}" pid="4" name="ClientNumber">
    <vt:lpwstr>011111</vt:lpwstr>
  </property>
  <property fmtid="{D5CDD505-2E9C-101B-9397-08002B2CF9AE}" pid="5" name="MatterNumber">
    <vt:lpwstr>05226</vt:lpwstr>
  </property>
  <property fmtid="{D5CDD505-2E9C-101B-9397-08002B2CF9AE}" pid="6" name="ClientName">
    <vt:lpwstr>PERSONAL</vt:lpwstr>
  </property>
  <property fmtid="{D5CDD505-2E9C-101B-9397-08002B2CF9AE}" pid="7" name="MatterName">
    <vt:lpwstr>Piccola, Amy L.</vt:lpwstr>
  </property>
  <property fmtid="{D5CDD505-2E9C-101B-9397-08002B2CF9AE}" pid="8" name="DatabaseName">
    <vt:lpwstr>FIRMDMS</vt:lpwstr>
  </property>
  <property fmtid="{D5CDD505-2E9C-101B-9397-08002B2CF9AE}" pid="9" name="TypistName">
    <vt:lpwstr>5226</vt:lpwstr>
  </property>
  <property fmtid="{D5CDD505-2E9C-101B-9397-08002B2CF9AE}" pid="10" name="AuthorName">
    <vt:lpwstr>5226</vt:lpwstr>
  </property>
  <property fmtid="{D5CDD505-2E9C-101B-9397-08002B2CF9AE}" pid="11" name="InUseBy">
    <vt:lpwstr/>
  </property>
  <property fmtid="{D5CDD505-2E9C-101B-9397-08002B2CF9AE}" pid="12" name="EditDate">
    <vt:lpwstr>1/1/0001 12:00:00 AM</vt:lpwstr>
  </property>
  <property fmtid="{D5CDD505-2E9C-101B-9397-08002B2CF9AE}" pid="13" name="EditTime">
    <vt:lpwstr/>
  </property>
</Properties>
</file>