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9" r:id="rId9"/>
    <p:sldId id="270" r:id="rId10"/>
    <p:sldId id="271" r:id="rId11"/>
    <p:sldId id="266" r:id="rId12"/>
    <p:sldId id="267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Issues 202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A535F-ED5C-CC4C-BC82-48A50FC52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18BA-F125-A44B-9C71-D7E3AA47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78C57-5EC7-6040-9C6D-6E8AD8B57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CB7B5-467B-E34D-B5EF-16DBB2B15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4344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gal Issues 2021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657B72F-E2CD-A745-A264-5CC94B7F8C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Issues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2D02E969-BD0C-BB49-ADDD-369F328B1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A87D0EF-491B-8745-8D7A-5713ACB51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909" y="2146169"/>
            <a:ext cx="9349408" cy="217532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C6DB7-2126-724E-B7F2-022070B86C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635" y="589910"/>
            <a:ext cx="9259956" cy="89555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983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egal Issues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44AD75-3A6C-4040-9062-9F97809A0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98634F-36A0-0745-9BD7-C9152975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5C0A0-D992-914E-9AEA-201C7C50A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06693-CFC3-994F-87A5-70DF881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7257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44AD75-3A6C-4040-9062-9F97809A0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98634F-36A0-0745-9BD7-C9152975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5C0A0-D992-914E-9AEA-201C7C50A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06693-CFC3-994F-87A5-70DF881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6750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44AD75-3A6C-4040-9062-9F97809A0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98634F-36A0-0745-9BD7-C9152975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5C0A0-D992-914E-9AEA-201C7C50A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06693-CFC3-994F-87A5-70DF881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9534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egal Issues with Log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C9C6-5D32-B343-81CF-5F9CF308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3B8D8-176E-5443-99FD-8FB3E979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24AF2-2A7B-8248-B72B-8BF20209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02380-B3BD-0D4E-A44E-B5DDA0083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F8063-7279-6547-ABF3-F60E1A52A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7459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C9C6-5D32-B343-81CF-5F9CF308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3B8D8-176E-5443-99FD-8FB3E979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24AF2-2A7B-8248-B72B-8BF20209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02380-B3BD-0D4E-A44E-B5DDA0083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F8063-7279-6547-ABF3-F60E1A52A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4776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C9C6-5D32-B343-81CF-5F9CF308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3B8D8-176E-5443-99FD-8FB3E979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24AF2-2A7B-8248-B72B-8BF20209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02380-B3BD-0D4E-A44E-B5DDA0083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F8063-7279-6547-ABF3-F60E1A52A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6368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gal Issues with Log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18BA-F125-A44B-9C71-D7E3AA47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78C57-5EC7-6040-9C6D-6E8AD8B57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CB7B5-467B-E34D-B5EF-16DBB2B15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951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12B075DA-D876-E44B-B714-A527F7BA1A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C9AEC-93E2-3745-9C49-05F0E36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CECCF-643A-DD46-A877-23EA72229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10628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2" r:id="rId3"/>
    <p:sldLayoutId id="2147483658" r:id="rId4"/>
    <p:sldLayoutId id="2147483659" r:id="rId5"/>
    <p:sldLayoutId id="2147483653" r:id="rId6"/>
    <p:sldLayoutId id="2147483660" r:id="rId7"/>
    <p:sldLayoutId id="2147483661" r:id="rId8"/>
    <p:sldLayoutId id="2147483657" r:id="rId9"/>
    <p:sldLayoutId id="2147483662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08BC-13FB-A343-86F2-EAF480B10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018" y="1656710"/>
            <a:ext cx="9259956" cy="895557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IX – Lessons Learned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2D15D-0638-6343-AF66-D03D10BEC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509" y="3295030"/>
            <a:ext cx="9349408" cy="2175323"/>
          </a:xfrm>
        </p:spPr>
        <p:txBody>
          <a:bodyPr>
            <a:normAutofit/>
          </a:bodyPr>
          <a:lstStyle/>
          <a:p>
            <a:r>
              <a:rPr lang="en-US" dirty="0"/>
              <a:t>Megan Farrell, Title IX Consult LLC</a:t>
            </a:r>
          </a:p>
          <a:p>
            <a:r>
              <a:rPr lang="en-US" dirty="0"/>
              <a:t>Erin Ferrara, Champlain College</a:t>
            </a:r>
          </a:p>
          <a:p>
            <a:r>
              <a:rPr lang="en-US" dirty="0"/>
              <a:t>Celeste Bradley, Institutional Compliance Solutions</a:t>
            </a:r>
          </a:p>
        </p:txBody>
      </p:sp>
    </p:spTree>
    <p:extLst>
      <p:ext uri="{BB962C8B-B14F-4D97-AF65-F5344CB8AC3E}">
        <p14:creationId xmlns:p14="http://schemas.microsoft.com/office/powerpoint/2010/main" val="421828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E34F68-0A33-86A0-3794-B8E92817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Best Practices Should Survive?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76D436-3633-CF92-B092-8226E600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785" y="1261724"/>
            <a:ext cx="5157787" cy="823912"/>
          </a:xfrm>
        </p:spPr>
        <p:txBody>
          <a:bodyPr/>
          <a:lstStyle/>
          <a:p>
            <a:r>
              <a:rPr lang="en-US" dirty="0"/>
              <a:t>Experience Has Demonstrated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544A2F-2107-68E3-C619-05316ACC6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7229"/>
            <a:ext cx="5157787" cy="3684588"/>
          </a:xfrm>
        </p:spPr>
        <p:txBody>
          <a:bodyPr/>
          <a:lstStyle/>
          <a:p>
            <a:r>
              <a:rPr lang="en-US" dirty="0"/>
              <a:t>Training for all participants</a:t>
            </a:r>
          </a:p>
          <a:p>
            <a:r>
              <a:rPr lang="en-US" dirty="0"/>
              <a:t>Review periods are needed </a:t>
            </a:r>
          </a:p>
          <a:p>
            <a:r>
              <a:rPr lang="en-US" dirty="0"/>
              <a:t>Need to streamline the process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26EE20-ED52-3375-263D-A8215CA2A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73970"/>
            <a:ext cx="5183188" cy="823912"/>
          </a:xfrm>
        </p:spPr>
        <p:txBody>
          <a:bodyPr/>
          <a:lstStyle/>
          <a:p>
            <a:r>
              <a:rPr lang="en-US" dirty="0"/>
              <a:t>New Regulations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1CD10D-00B3-17B2-559D-F02E6E58D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09139"/>
            <a:ext cx="5183188" cy="3684588"/>
          </a:xfrm>
        </p:spPr>
        <p:txBody>
          <a:bodyPr/>
          <a:lstStyle/>
          <a:p>
            <a:r>
              <a:rPr lang="en-US" dirty="0"/>
              <a:t>Expanded training</a:t>
            </a:r>
          </a:p>
          <a:p>
            <a:r>
              <a:rPr lang="en-US" dirty="0"/>
              <a:t>No determination of review periods going forward</a:t>
            </a:r>
          </a:p>
          <a:p>
            <a:r>
              <a:rPr lang="en-US" dirty="0"/>
              <a:t>Single Investigator model . .. For some institutions</a:t>
            </a:r>
          </a:p>
          <a:p>
            <a:r>
              <a:rPr lang="en-US" dirty="0"/>
              <a:t>Less Prescriptive Process</a:t>
            </a:r>
          </a:p>
        </p:txBody>
      </p:sp>
    </p:spTree>
    <p:extLst>
      <p:ext uri="{BB962C8B-B14F-4D97-AF65-F5344CB8AC3E}">
        <p14:creationId xmlns:p14="http://schemas.microsoft.com/office/powerpoint/2010/main" val="24109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0939DB-A7BD-444F-B940-6CC99DF7C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0055" y="2028603"/>
            <a:ext cx="8689402" cy="304019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Advisor Role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Hearing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Appeal</a:t>
            </a:r>
          </a:p>
          <a:p>
            <a:pPr marL="457200" indent="-457200" algn="l">
              <a:buFont typeface="+mj-lt"/>
              <a:buAutoNum type="arabicPeriod"/>
            </a:pPr>
            <a:endParaRPr lang="en-US" sz="2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DADA0-3AF8-204D-B92E-E940F3EE5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777" y="589910"/>
            <a:ext cx="10098913" cy="895557"/>
          </a:xfrm>
        </p:spPr>
        <p:txBody>
          <a:bodyPr>
            <a:normAutofit fontScale="90000"/>
          </a:bodyPr>
          <a:lstStyle/>
          <a:p>
            <a:r>
              <a:rPr lang="en-US" dirty="0"/>
              <a:t>Part III - Regulation Specifics</a:t>
            </a:r>
          </a:p>
        </p:txBody>
      </p:sp>
    </p:spTree>
    <p:extLst>
      <p:ext uri="{BB962C8B-B14F-4D97-AF65-F5344CB8AC3E}">
        <p14:creationId xmlns:p14="http://schemas.microsoft.com/office/powerpoint/2010/main" val="29703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E34F68-0A33-86A0-3794-B8E92817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Best Practices Should Survive?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76D436-3633-CF92-B092-8226E600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785" y="1261724"/>
            <a:ext cx="5157787" cy="823912"/>
          </a:xfrm>
        </p:spPr>
        <p:txBody>
          <a:bodyPr/>
          <a:lstStyle/>
          <a:p>
            <a:r>
              <a:rPr lang="en-US" dirty="0"/>
              <a:t>Experience Has Demonstrated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544A2F-2107-68E3-C619-05316ACC6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7229"/>
            <a:ext cx="5157787" cy="3684588"/>
          </a:xfrm>
        </p:spPr>
        <p:txBody>
          <a:bodyPr/>
          <a:lstStyle/>
          <a:p>
            <a:r>
              <a:rPr lang="en-US" dirty="0"/>
              <a:t>Advisors add the formality of the process and may interfere</a:t>
            </a:r>
          </a:p>
          <a:p>
            <a:r>
              <a:rPr lang="en-US" dirty="0"/>
              <a:t>Hearings have had negative impact, particularly on smaller institutions  </a:t>
            </a:r>
          </a:p>
          <a:p>
            <a:r>
              <a:rPr lang="en-US" dirty="0"/>
              <a:t>Adding other grounds for appeal unusual 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26EE20-ED52-3375-263D-A8215CA2A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73970"/>
            <a:ext cx="5183188" cy="823912"/>
          </a:xfrm>
        </p:spPr>
        <p:txBody>
          <a:bodyPr/>
          <a:lstStyle/>
          <a:p>
            <a:r>
              <a:rPr lang="en-US" dirty="0"/>
              <a:t>New Regulations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1CD10D-00B3-17B2-559D-F02E6E58D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09139"/>
            <a:ext cx="5183188" cy="3684588"/>
          </a:xfrm>
        </p:spPr>
        <p:txBody>
          <a:bodyPr/>
          <a:lstStyle/>
          <a:p>
            <a:r>
              <a:rPr lang="en-US" dirty="0"/>
              <a:t>Advisor will continue in the process</a:t>
            </a:r>
          </a:p>
          <a:p>
            <a:r>
              <a:rPr lang="en-US" dirty="0"/>
              <a:t>Hearings may be voluntary </a:t>
            </a:r>
          </a:p>
          <a:p>
            <a:r>
              <a:rPr lang="en-US" dirty="0"/>
              <a:t>Fairly consistent grounds for appeal</a:t>
            </a:r>
          </a:p>
        </p:txBody>
      </p:sp>
    </p:spTree>
    <p:extLst>
      <p:ext uri="{BB962C8B-B14F-4D97-AF65-F5344CB8AC3E}">
        <p14:creationId xmlns:p14="http://schemas.microsoft.com/office/powerpoint/2010/main" val="51845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ADD09E0-E330-0343-965F-16CED5472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592" y="1611001"/>
            <a:ext cx="8804980" cy="345453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Negative impact on willingness of Complainants to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Student experience of hearings have been negative, and when shared broadly, lowered: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Number of complainants received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Willingness to proceed formally (and potentially informally)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Large financial burden on the Title IX Office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Counter to institution culture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46B3E6-2A4E-FD4F-927B-B83D76998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Hearing Requirement</a:t>
            </a:r>
          </a:p>
        </p:txBody>
      </p:sp>
    </p:spTree>
    <p:extLst>
      <p:ext uri="{BB962C8B-B14F-4D97-AF65-F5344CB8AC3E}">
        <p14:creationId xmlns:p14="http://schemas.microsoft.com/office/powerpoint/2010/main" val="47566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4CB7B8-039F-A3F6-2C3A-4F4A0E9647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4D36C-E4DC-CD83-FEB2-A19DC660B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1683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9ABE12-DE23-CA48-95DC-F1C9ED9A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9" y="118427"/>
            <a:ext cx="10515600" cy="1325563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F17B6-F666-5D46-9124-3EE9369A6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285" y="2545709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Erin Ferrara, </a:t>
            </a:r>
          </a:p>
          <a:p>
            <a:r>
              <a:rPr lang="en-US" dirty="0"/>
              <a:t>Champlain College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B01DE3-3CC5-B240-883F-DA0564E40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67328" y="754456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Megan Farrell </a:t>
            </a:r>
          </a:p>
          <a:p>
            <a:r>
              <a:rPr lang="en-US" dirty="0"/>
              <a:t>Title IX Consult, LLC</a:t>
            </a:r>
          </a:p>
        </p:txBody>
      </p:sp>
      <p:pic>
        <p:nvPicPr>
          <p:cNvPr id="10" name="Content Placeholder 9" descr="A picture containing person, outdoor, clothing, suit&#10;&#10;Description automatically generated">
            <a:extLst>
              <a:ext uri="{FF2B5EF4-FFF2-40B4-BE49-F238E27FC236}">
                <a16:creationId xmlns:a16="http://schemas.microsoft.com/office/drawing/2014/main" id="{7F18830E-DFAE-6041-B85C-2A2F68B0DF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083721" y="468234"/>
            <a:ext cx="1536993" cy="184960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DF0E-F7C4-F6A5-0294-4F7D66E64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4389" y="7694592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Jod</a:t>
            </a:r>
            <a:endParaRPr lang="en-US" dirty="0"/>
          </a:p>
        </p:txBody>
      </p:sp>
      <p:pic>
        <p:nvPicPr>
          <p:cNvPr id="1028" name="Picture 4" descr="Celeste Bradley">
            <a:extLst>
              <a:ext uri="{FF2B5EF4-FFF2-40B4-BE49-F238E27FC236}">
                <a16:creationId xmlns:a16="http://schemas.microsoft.com/office/drawing/2014/main" id="{6D71240B-8944-3FA9-1519-FE5084C0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88" y="4088365"/>
            <a:ext cx="2015177" cy="201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815F5-C214-ECB0-6290-133B24DEE3EC}"/>
              </a:ext>
            </a:extLst>
          </p:cNvPr>
          <p:cNvSpPr txBox="1"/>
          <p:nvPr/>
        </p:nvSpPr>
        <p:spPr>
          <a:xfrm>
            <a:off x="2336402" y="4225945"/>
            <a:ext cx="4568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Celeste Bradley</a:t>
            </a:r>
          </a:p>
          <a:p>
            <a:r>
              <a:rPr lang="en-US" sz="2400" b="1" dirty="0"/>
              <a:t>Institutional Compliance Solutions</a:t>
            </a:r>
          </a:p>
        </p:txBody>
      </p:sp>
      <p:pic>
        <p:nvPicPr>
          <p:cNvPr id="1026" name="Picture 2" descr="Erin Ferrara">
            <a:extLst>
              <a:ext uri="{FF2B5EF4-FFF2-40B4-BE49-F238E27FC236}">
                <a16:creationId xmlns:a16="http://schemas.microsoft.com/office/drawing/2014/main" id="{3E4F65CD-A215-8E8A-AC79-F225724B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11" y="1885730"/>
            <a:ext cx="2015177" cy="201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8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521D186-2A41-5A40-8C00-CBF21F713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772" y="2146169"/>
            <a:ext cx="9349408" cy="21753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Review of the Current 2020 Regulations </a:t>
            </a:r>
          </a:p>
          <a:p>
            <a:r>
              <a:rPr lang="en-US" dirty="0"/>
              <a:t>Campus Experiences</a:t>
            </a:r>
          </a:p>
          <a:p>
            <a:r>
              <a:rPr lang="en-US" dirty="0"/>
              <a:t>What Should Stay or Go</a:t>
            </a:r>
          </a:p>
          <a:p>
            <a:r>
              <a:rPr lang="en-US" dirty="0"/>
              <a:t>What Draft of New Regulations Indicate</a:t>
            </a:r>
          </a:p>
          <a:p>
            <a:r>
              <a:rPr lang="en-US" dirty="0"/>
              <a:t>Questions and Answers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80272-6B20-DE4C-863A-178A6BD55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772" y="618117"/>
            <a:ext cx="9259956" cy="895557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8370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25CD7D9-CF81-D047-8101-6E74E01BC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423" y="2146169"/>
            <a:ext cx="9349408" cy="27939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Proscribed process</a:t>
            </a:r>
          </a:p>
          <a:p>
            <a:r>
              <a:rPr lang="en-US" dirty="0"/>
              <a:t>Limited jurisdiction</a:t>
            </a:r>
          </a:p>
          <a:p>
            <a:r>
              <a:rPr lang="en-US" dirty="0"/>
              <a:t>Sexual Harassment Definitions</a:t>
            </a:r>
          </a:p>
          <a:p>
            <a:r>
              <a:rPr lang="en-US" dirty="0"/>
              <a:t>Investigation Process</a:t>
            </a:r>
          </a:p>
          <a:p>
            <a:r>
              <a:rPr lang="en-US" dirty="0"/>
              <a:t>Separation of Investigator and Decision-Maker</a:t>
            </a:r>
          </a:p>
          <a:p>
            <a:r>
              <a:rPr lang="en-US" dirty="0"/>
              <a:t>Hearings</a:t>
            </a:r>
          </a:p>
          <a:p>
            <a:r>
              <a:rPr lang="en-US" dirty="0"/>
              <a:t>Grounds for Appeal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09F023-E38A-1744-BBE2-8D1FFFA76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235" y="618117"/>
            <a:ext cx="10485262" cy="895557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2020 Regulations</a:t>
            </a:r>
          </a:p>
        </p:txBody>
      </p:sp>
    </p:spTree>
    <p:extLst>
      <p:ext uri="{BB962C8B-B14F-4D97-AF65-F5344CB8AC3E}">
        <p14:creationId xmlns:p14="http://schemas.microsoft.com/office/powerpoint/2010/main" val="88601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0939DB-A7BD-444F-B940-6CC99DF7C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0055" y="2028603"/>
            <a:ext cx="8689402" cy="304019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Jurisdiction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Offer of Process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Definitions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Notice of Allegations</a:t>
            </a:r>
          </a:p>
          <a:p>
            <a:pPr marL="457200" indent="-457200" algn="l">
              <a:buFont typeface="+mj-lt"/>
              <a:buAutoNum type="arabicPeriod"/>
            </a:pPr>
            <a:endParaRPr lang="en-US" sz="2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DADA0-3AF8-204D-B92E-E940F3EE5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777" y="589910"/>
            <a:ext cx="10098913" cy="895557"/>
          </a:xfrm>
        </p:spPr>
        <p:txBody>
          <a:bodyPr>
            <a:normAutofit fontScale="90000"/>
          </a:bodyPr>
          <a:lstStyle/>
          <a:p>
            <a:r>
              <a:rPr lang="en-US" dirty="0"/>
              <a:t>Part I - Regulation Specifics</a:t>
            </a:r>
          </a:p>
        </p:txBody>
      </p:sp>
    </p:spTree>
    <p:extLst>
      <p:ext uri="{BB962C8B-B14F-4D97-AF65-F5344CB8AC3E}">
        <p14:creationId xmlns:p14="http://schemas.microsoft.com/office/powerpoint/2010/main" val="99479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E34F68-0A33-86A0-3794-B8E92817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Best Practices Should Survive?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76D436-3633-CF92-B092-8226E600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785" y="1261724"/>
            <a:ext cx="5157787" cy="823912"/>
          </a:xfrm>
        </p:spPr>
        <p:txBody>
          <a:bodyPr/>
          <a:lstStyle/>
          <a:p>
            <a:r>
              <a:rPr lang="en-US" dirty="0"/>
              <a:t>Experience Has Demonstrated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544A2F-2107-68E3-C619-05316ACC6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7229"/>
            <a:ext cx="5157787" cy="3684588"/>
          </a:xfrm>
        </p:spPr>
        <p:txBody>
          <a:bodyPr/>
          <a:lstStyle/>
          <a:p>
            <a:r>
              <a:rPr lang="en-US" dirty="0"/>
              <a:t>A reasonable limitation on jurisdiction, but . . .</a:t>
            </a:r>
          </a:p>
          <a:p>
            <a:r>
              <a:rPr lang="en-US" dirty="0"/>
              <a:t>Action permitted without formal complaint</a:t>
            </a:r>
          </a:p>
          <a:p>
            <a:r>
              <a:rPr lang="en-US" dirty="0"/>
              <a:t>A universally accepted definition of hostile environment</a:t>
            </a:r>
          </a:p>
          <a:p>
            <a:r>
              <a:rPr lang="en-US" dirty="0"/>
              <a:t>        NOA is too much info</a:t>
            </a:r>
          </a:p>
          <a:p>
            <a:r>
              <a:rPr lang="en-US" dirty="0"/>
              <a:t>  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26EE20-ED52-3375-263D-A8215CA2A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73970"/>
            <a:ext cx="5183188" cy="823912"/>
          </a:xfrm>
        </p:spPr>
        <p:txBody>
          <a:bodyPr/>
          <a:lstStyle/>
          <a:p>
            <a:r>
              <a:rPr lang="en-US" dirty="0"/>
              <a:t>New Regulations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1CD10D-00B3-17B2-559D-F02E6E58D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09139"/>
            <a:ext cx="5183188" cy="3684588"/>
          </a:xfrm>
        </p:spPr>
        <p:txBody>
          <a:bodyPr/>
          <a:lstStyle/>
          <a:p>
            <a:r>
              <a:rPr lang="en-US" dirty="0"/>
              <a:t>Jurisdiction will expand</a:t>
            </a:r>
          </a:p>
          <a:p>
            <a:r>
              <a:rPr lang="en-US" dirty="0"/>
              <a:t>Informal resolution will be permitted</a:t>
            </a:r>
          </a:p>
          <a:p>
            <a:r>
              <a:rPr lang="en-US" dirty="0"/>
              <a:t>Hostile environment definition will be expanded</a:t>
            </a:r>
          </a:p>
          <a:p>
            <a:r>
              <a:rPr lang="en-US" dirty="0"/>
              <a:t>NOA may not be required in all instances</a:t>
            </a:r>
          </a:p>
        </p:txBody>
      </p:sp>
    </p:spTree>
    <p:extLst>
      <p:ext uri="{BB962C8B-B14F-4D97-AF65-F5344CB8AC3E}">
        <p14:creationId xmlns:p14="http://schemas.microsoft.com/office/powerpoint/2010/main" val="340185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0939DB-A7BD-444F-B940-6CC99DF7C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0055" y="2028603"/>
            <a:ext cx="8689402" cy="304019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Investigation Process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Separation of Investigator and Decision-Maker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Timelines for Review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Sharing of Full Investigation File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/>
              <a:t>Sharing of Draft and Final Investigation Report</a:t>
            </a:r>
          </a:p>
          <a:p>
            <a:pPr marL="457200" indent="-457200" algn="l">
              <a:buFont typeface="+mj-lt"/>
              <a:buAutoNum type="arabicPeriod"/>
            </a:pPr>
            <a:endParaRPr lang="en-US" sz="2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DADA0-3AF8-204D-B92E-E940F3EE5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777" y="589910"/>
            <a:ext cx="10098913" cy="895557"/>
          </a:xfrm>
        </p:spPr>
        <p:txBody>
          <a:bodyPr>
            <a:normAutofit fontScale="90000"/>
          </a:bodyPr>
          <a:lstStyle/>
          <a:p>
            <a:r>
              <a:rPr lang="en-US" dirty="0"/>
              <a:t>Part II - Regulation Specifics</a:t>
            </a:r>
          </a:p>
        </p:txBody>
      </p:sp>
    </p:spTree>
    <p:extLst>
      <p:ext uri="{BB962C8B-B14F-4D97-AF65-F5344CB8AC3E}">
        <p14:creationId xmlns:p14="http://schemas.microsoft.com/office/powerpoint/2010/main" val="376375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471E1B4-26B3-CD82-A2E5-DCAF6EC62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457200" marR="0" lvl="0" indent="-457200" algn="l" defTabSz="609630" rtl="0" eaLnBrk="1" fontAlgn="auto" latinLnBrk="0" hangingPunct="1">
              <a:lnSpc>
                <a:spcPts val="38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Provide party with a description of evidence and opportunity to respond</a:t>
            </a:r>
          </a:p>
          <a:p>
            <a:pPr marL="457200" marR="0" lvl="0" indent="-457200" algn="l" defTabSz="609630" rtl="0" eaLnBrk="1" fontAlgn="auto" latinLnBrk="0" hangingPunct="1">
              <a:lnSpc>
                <a:spcPts val="38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Process to adequately assess the credibility of parties/witnesses</a:t>
            </a:r>
          </a:p>
          <a:p>
            <a:pPr marL="457200" marR="0" lvl="0" indent="-457200" algn="l" defTabSz="609630" rtl="0" eaLnBrk="1" fontAlgn="auto" latinLnBrk="0" hangingPunct="1">
              <a:lnSpc>
                <a:spcPts val="38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Separate Investigator/DM/Coordinator</a:t>
            </a:r>
            <a:endParaRPr kumimoji="0" lang="en-US" sz="3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A1F04-FBD9-FD49-C4D2-EEC47899D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lvl="0" indent="0" defTabSz="609630" rtl="0" eaLnBrk="1" fontAlgn="auto" latinLnBrk="0" hangingPunct="1">
              <a:lnSpc>
                <a:spcPts val="6113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Investigation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8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DF707B2-07A6-BB60-8785-BAAFDFFEC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054" y="1788818"/>
            <a:ext cx="9349408" cy="285896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AutoNum type="arabicPeriod"/>
            </a:pPr>
            <a:r>
              <a:rPr lang="en-US" sz="2600" dirty="0"/>
              <a:t>Investigate </a:t>
            </a:r>
          </a:p>
          <a:p>
            <a:pPr marL="457200" indent="-457200" algn="l">
              <a:buAutoNum type="arabicPeriod"/>
            </a:pPr>
            <a:r>
              <a:rPr lang="en-US" sz="2600" dirty="0"/>
              <a:t>Opportunity to inspect and review evidence related to the allegations and provide written response – 10 days </a:t>
            </a:r>
          </a:p>
          <a:p>
            <a:pPr marL="457200" indent="-457200" algn="l">
              <a:buAutoNum type="arabicPeriod"/>
            </a:pPr>
            <a:r>
              <a:rPr lang="en-US" sz="2600" dirty="0"/>
              <a:t>Investigative Report </a:t>
            </a:r>
          </a:p>
          <a:p>
            <a:pPr marL="457200" indent="-457200" algn="l">
              <a:buAutoNum type="arabicPeriod"/>
            </a:pPr>
            <a:r>
              <a:rPr lang="en-US" sz="2600" dirty="0"/>
              <a:t>Opportunity to review final report and provide written response – 10 days</a:t>
            </a:r>
          </a:p>
          <a:p>
            <a:pPr marL="457200" indent="-457200" algn="l">
              <a:buAutoNum type="arabicPeriod"/>
            </a:pPr>
            <a:r>
              <a:rPr lang="en-US" sz="2600" dirty="0"/>
              <a:t>Hearing </a:t>
            </a:r>
          </a:p>
          <a:p>
            <a:pPr marL="457200" indent="-457200" algn="l">
              <a:buAutoNum type="arabicPeriod"/>
            </a:pPr>
            <a:r>
              <a:rPr lang="en-US" sz="2600" dirty="0"/>
              <a:t>Appeal </a:t>
            </a:r>
          </a:p>
          <a:p>
            <a:pPr marL="457200" indent="-457200" algn="l"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1543C-9843-83C2-0FA8-DC0C863AB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24" y="527524"/>
            <a:ext cx="9259956" cy="1178662"/>
          </a:xfrm>
        </p:spPr>
        <p:txBody>
          <a:bodyPr>
            <a:normAutofit fontScale="90000"/>
          </a:bodyPr>
          <a:lstStyle/>
          <a:p>
            <a:pPr lvl="0">
              <a:lnSpc>
                <a:spcPts val="5496"/>
              </a:lnSpc>
              <a:spcBef>
                <a:spcPts val="0"/>
              </a:spcBef>
              <a:defRPr/>
            </a:pPr>
            <a:br>
              <a:rPr kumimoji="0" lang="en-US" sz="4196" b="0" i="0" u="none" strike="noStrike" kern="1200" cap="none" spc="125" normalizeH="0" baseline="0" noProof="0" dirty="0">
                <a:ln>
                  <a:noFill/>
                </a:ln>
                <a:solidFill>
                  <a:srgbClr val="055CA5"/>
                </a:solidFill>
                <a:effectLst/>
                <a:uLnTx/>
                <a:uFillTx/>
                <a:latin typeface="Lora Bold"/>
                <a:ea typeface="+mn-ea"/>
                <a:cs typeface="+mn-cs"/>
              </a:rPr>
            </a:br>
            <a:r>
              <a:rPr kumimoji="0" lang="en-US" sz="4400" b="0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Formal Title IX </a:t>
            </a:r>
            <a:r>
              <a:rPr lang="en-US" sz="4400" spc="125" dirty="0">
                <a:ea typeface="+mn-ea"/>
                <a:cs typeface="Calibri" panose="020F0502020204030204" pitchFamily="34" charset="0"/>
              </a:rPr>
              <a:t>Grievance Process for Investigations</a:t>
            </a:r>
            <a:endParaRPr lang="en-US" sz="4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97324"/>
      </p:ext>
    </p:extLst>
  </p:cSld>
  <p:clrMapOvr>
    <a:masterClrMapping/>
  </p:clrMapOvr>
</p:sld>
</file>

<file path=ppt/theme/theme1.xml><?xml version="1.0" encoding="utf-8"?>
<a:theme xmlns:a="http://schemas.openxmlformats.org/drawingml/2006/main" name="Legal Issues PPT 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418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Lora Bold</vt:lpstr>
      <vt:lpstr>Legal Issues PPT 2021</vt:lpstr>
      <vt:lpstr>Title IX – Lessons Learned</vt:lpstr>
      <vt:lpstr>Presenters</vt:lpstr>
      <vt:lpstr>Overview</vt:lpstr>
      <vt:lpstr>Review of 2020 Regulations</vt:lpstr>
      <vt:lpstr>Part I - Regulation Specifics</vt:lpstr>
      <vt:lpstr>Which Best Practices Should Survive?</vt:lpstr>
      <vt:lpstr>Part II - Regulation Specifics</vt:lpstr>
      <vt:lpstr>Investigation</vt:lpstr>
      <vt:lpstr> Formal Title IX Grievance Process for Investigations</vt:lpstr>
      <vt:lpstr>Which Best Practices Should Survive?</vt:lpstr>
      <vt:lpstr>Part III - Regulation Specifics</vt:lpstr>
      <vt:lpstr>Which Best Practices Should Survive?</vt:lpstr>
      <vt:lpstr>Impact of Hearing Requirement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Nicole L'Huillier-Fenton</dc:creator>
  <cp:keywords/>
  <dc:description/>
  <cp:lastModifiedBy>Amanda Hanincik</cp:lastModifiedBy>
  <cp:revision>11</cp:revision>
  <dcterms:created xsi:type="dcterms:W3CDTF">2021-08-06T14:11:04Z</dcterms:created>
  <dcterms:modified xsi:type="dcterms:W3CDTF">2023-10-16T19:20:26Z</dcterms:modified>
  <cp:category/>
</cp:coreProperties>
</file>